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16" r:id="rId2"/>
    <p:sldId id="521" r:id="rId3"/>
    <p:sldId id="517" r:id="rId4"/>
    <p:sldId id="522" r:id="rId5"/>
    <p:sldId id="523"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66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EAA2D2-1E69-6C72-8C62-C8050A566CE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4C685D8-38B4-7A72-9780-CD301F337F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1A9E21D-276E-0B56-B9AE-6072C952CF02}"/>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6CBBDD84-E1D0-4476-5C5B-5B9E831DF0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64F59E-FA95-F081-7614-5B0392EAB5A1}"/>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324369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F95D9B-6EDD-A12D-BD86-FEB0ED97337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7981B47-84DB-428E-6B33-8F9EC5FFF37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CDDED2-40CB-39EA-B0F3-327118625517}"/>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DC40D8C0-A889-CA23-3086-5E9500C702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4FC4E2-E522-39E4-893B-5BCC400CDB9A}"/>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239517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7A7EA5B-871C-D236-2009-9A9B45E607E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BE2D053-CAF6-4441-8A82-98C08D72E7C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C7C8CB-2362-0B70-670F-8C1AED86D13E}"/>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BD266927-9792-2E32-F4BD-5602DBCE04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9BEB988-EBB7-FD09-8E1B-C4B19D5C2388}"/>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394184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7BFAEB-263F-D165-023F-1E50B1DAEC5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08DCD10-0115-263D-9606-7001946DF87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039E42-71FC-43C8-E6D6-2C77024AA93F}"/>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9EBD49C5-BA82-F678-F175-20B45DEF1B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A1FD5C-91AB-A287-E79D-B94C407621C5}"/>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1535833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60C74-6167-38B6-B294-B4458F305F1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CD5F9F6-2491-6420-1816-EA2B578CBC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7951633-6C0C-3560-F563-F3B6104CCC70}"/>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56B0F474-A362-F1AD-CFD2-7E851E3E6C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871FB6-25FB-7ADB-74E6-3B8CBC9DE7AF}"/>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292397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04323-3996-B018-0817-2971D9A9878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B39F2C-3F0C-F0EB-9628-731E461A43C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E9C98A0-3FE5-4A53-0FFC-EB405A2B0DA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F50FFFA-17CC-6E04-8A0A-08F03DA27032}"/>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6" name="フッター プレースホルダー 5">
            <a:extLst>
              <a:ext uri="{FF2B5EF4-FFF2-40B4-BE49-F238E27FC236}">
                <a16:creationId xmlns:a16="http://schemas.microsoft.com/office/drawing/2014/main" id="{7A4435A2-25D5-BD4E-C108-BB9EED07CE4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5AC9E5-B50F-D910-5C0C-F9D907E34291}"/>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748456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4884AF-43CC-FF8F-9C14-A8D9BCEDF71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8EF713-36CC-90A7-697A-19691ACB12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DE71406-285A-43DE-727B-0AA7E5BE3BD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B7B411D-33A5-D1F7-9C2E-F4996A18B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98B632A-EA08-DA89-AA99-E047857D8B4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17A2A0E-D32D-FC9C-2E91-FFF373B0C9C6}"/>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8" name="フッター プレースホルダー 7">
            <a:extLst>
              <a:ext uri="{FF2B5EF4-FFF2-40B4-BE49-F238E27FC236}">
                <a16:creationId xmlns:a16="http://schemas.microsoft.com/office/drawing/2014/main" id="{19FCA167-A259-30CC-EEC1-92E4E1C76E1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4375BCB-4F9E-F14D-84E7-07C10EF67E83}"/>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904201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A9569F-CDDF-85F2-FF18-FC9F155A9B1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D06F5B3-CAC2-2E00-5013-BDA20F9DB819}"/>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4" name="フッター プレースホルダー 3">
            <a:extLst>
              <a:ext uri="{FF2B5EF4-FFF2-40B4-BE49-F238E27FC236}">
                <a16:creationId xmlns:a16="http://schemas.microsoft.com/office/drawing/2014/main" id="{473F2C76-C8DE-3F91-7A2A-73F0FB6109F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41E516B-64D9-B2C8-F9EF-741B7F1EE5C2}"/>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625729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475FDEE-112F-E93C-BEA7-AE10E33E3395}"/>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3" name="フッター プレースホルダー 2">
            <a:extLst>
              <a:ext uri="{FF2B5EF4-FFF2-40B4-BE49-F238E27FC236}">
                <a16:creationId xmlns:a16="http://schemas.microsoft.com/office/drawing/2014/main" id="{53063479-5D51-D607-7923-7C972AECB1C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2F400A1-6C2D-827B-C15C-48ED6D6E9055}"/>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61514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A4592B-31A3-0512-6EA1-CF8DF60C49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281A09-7116-3A97-EF97-17BBBE4725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40CD929-FBA5-510D-2AC0-BB0E1D26F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5E08997-AB88-AFC7-9287-9F053C9FD451}"/>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6" name="フッター プレースホルダー 5">
            <a:extLst>
              <a:ext uri="{FF2B5EF4-FFF2-40B4-BE49-F238E27FC236}">
                <a16:creationId xmlns:a16="http://schemas.microsoft.com/office/drawing/2014/main" id="{69C03744-2FD4-DBFC-AE6F-8BB42D3672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3190EF7-6455-1667-2D1D-DB72DCB4C0C3}"/>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368578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685D95-8133-8227-C164-980565111D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E2B798C-16CC-6496-4DDB-77EA28CC00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1635204-5126-CE4F-88D0-F1555798A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230EA1D-C9DB-A3DA-60F4-60F6A6EE8031}"/>
              </a:ext>
            </a:extLst>
          </p:cNvPr>
          <p:cNvSpPr>
            <a:spLocks noGrp="1"/>
          </p:cNvSpPr>
          <p:nvPr>
            <p:ph type="dt" sz="half" idx="10"/>
          </p:nvPr>
        </p:nvSpPr>
        <p:spPr/>
        <p:txBody>
          <a:bodyPr/>
          <a:lstStyle/>
          <a:p>
            <a:fld id="{42B72E9F-ECCF-46B7-B004-B83C26E61912}" type="datetimeFigureOut">
              <a:rPr kumimoji="1" lang="ja-JP" altLang="en-US" smtClean="0"/>
              <a:t>2024/11/8</a:t>
            </a:fld>
            <a:endParaRPr kumimoji="1" lang="ja-JP" altLang="en-US"/>
          </a:p>
        </p:txBody>
      </p:sp>
      <p:sp>
        <p:nvSpPr>
          <p:cNvPr id="6" name="フッター プレースホルダー 5">
            <a:extLst>
              <a:ext uri="{FF2B5EF4-FFF2-40B4-BE49-F238E27FC236}">
                <a16:creationId xmlns:a16="http://schemas.microsoft.com/office/drawing/2014/main" id="{CA7E196A-D632-FD21-766D-DB3EAAA29A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E162F0-3DAC-771E-E5DE-3B8DDE02AC4E}"/>
              </a:ext>
            </a:extLst>
          </p:cNvPr>
          <p:cNvSpPr>
            <a:spLocks noGrp="1"/>
          </p:cNvSpPr>
          <p:nvPr>
            <p:ph type="sldNum" sz="quarter" idx="12"/>
          </p:nvPr>
        </p:nvSpPr>
        <p:spPr/>
        <p:txBody>
          <a:body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90224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5DB3B81-261C-9F28-5185-0B02520868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10D146-933A-D0FE-D657-ED1FD30086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E6AF47-2B7E-F804-CE9A-042EB4ED64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72E9F-ECCF-46B7-B004-B83C26E6191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71E1DAF0-EC09-B0DB-EB37-7913BA9EE4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6070498-3F38-6350-411B-2C602D2F4F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7EC4-52F3-4526-BC6C-6AC87F0F9009}" type="slidenum">
              <a:rPr kumimoji="1" lang="ja-JP" altLang="en-US" smtClean="0"/>
              <a:t>‹#›</a:t>
            </a:fld>
            <a:endParaRPr kumimoji="1" lang="ja-JP" altLang="en-US"/>
          </a:p>
        </p:txBody>
      </p:sp>
    </p:spTree>
    <p:extLst>
      <p:ext uri="{BB962C8B-B14F-4D97-AF65-F5344CB8AC3E}">
        <p14:creationId xmlns:p14="http://schemas.microsoft.com/office/powerpoint/2010/main" val="533432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ww.wacoalholdings.jp/sustainability/resource/wellbein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E6A04E1-5459-B7D6-3E0C-5990BB997F31}"/>
              </a:ext>
            </a:extLst>
          </p:cNvPr>
          <p:cNvSpPr>
            <a:spLocks noGrp="1"/>
          </p:cNvSpPr>
          <p:nvPr>
            <p:ph type="sldNum" sz="quarter" idx="12"/>
          </p:nvPr>
        </p:nvSpPr>
        <p:spPr>
          <a:xfrm>
            <a:off x="10128448" y="6492876"/>
            <a:ext cx="539552" cy="365125"/>
          </a:xfrm>
        </p:spPr>
        <p:txBody>
          <a:bodyPr/>
          <a:lstStyle/>
          <a:p>
            <a:pPr>
              <a:defRPr/>
            </a:pPr>
            <a:fld id="{64071FAB-AF31-4466-B648-A6F16ED6D726}" type="slidenum">
              <a:rPr lang="ja-JP" altLang="en-US" smtClean="0"/>
              <a:pPr>
                <a:defRPr/>
              </a:pPr>
              <a:t>1</a:t>
            </a:fld>
            <a:endParaRPr lang="en-US" altLang="ja-JP"/>
          </a:p>
        </p:txBody>
      </p:sp>
      <p:sp>
        <p:nvSpPr>
          <p:cNvPr id="2" name="正方形/長方形 1">
            <a:extLst>
              <a:ext uri="{FF2B5EF4-FFF2-40B4-BE49-F238E27FC236}">
                <a16:creationId xmlns:a16="http://schemas.microsoft.com/office/drawing/2014/main" id="{6447BF8F-7B54-7A35-D6A2-C9214D8D0B69}"/>
              </a:ext>
            </a:extLst>
          </p:cNvPr>
          <p:cNvSpPr/>
          <p:nvPr/>
        </p:nvSpPr>
        <p:spPr>
          <a:xfrm>
            <a:off x="1612170" y="134143"/>
            <a:ext cx="9111676" cy="523220"/>
          </a:xfrm>
          <a:prstGeom prst="rect">
            <a:avLst/>
          </a:prstGeom>
          <a:noFill/>
        </p:spPr>
        <p:txBody>
          <a:bodyPr wrap="square">
            <a:spAutoFit/>
          </a:bodyPr>
          <a:lstStyle/>
          <a:p>
            <a:pPr lvl="0" algn="ctr"/>
            <a:r>
              <a:rPr lang="ja-JP" altLang="en-US" sz="2800" b="1">
                <a:solidFill>
                  <a:schemeClr val="bg1"/>
                </a:solidFill>
                <a:latin typeface="Meiryo UI" panose="020B0604030504040204" pitchFamily="50" charset="-128"/>
                <a:ea typeface="Meiryo UI" panose="020B0604030504040204" pitchFamily="50" charset="-128"/>
              </a:rPr>
              <a:t>ワコール</a:t>
            </a:r>
            <a:r>
              <a:rPr lang="en-US" altLang="ja-JP" sz="2800" b="1">
                <a:solidFill>
                  <a:schemeClr val="bg1"/>
                </a:solidFill>
                <a:latin typeface="Meiryo UI" panose="020B0604030504040204" pitchFamily="50" charset="-128"/>
                <a:ea typeface="Meiryo UI" panose="020B0604030504040204" pitchFamily="50" charset="-128"/>
              </a:rPr>
              <a:t>GENKI</a:t>
            </a:r>
            <a:r>
              <a:rPr lang="ja-JP" altLang="en-US" sz="2800" b="1">
                <a:solidFill>
                  <a:schemeClr val="bg1"/>
                </a:solidFill>
                <a:latin typeface="Meiryo UI" panose="020B0604030504040204" pitchFamily="50" charset="-128"/>
                <a:ea typeface="Meiryo UI" panose="020B0604030504040204" pitchFamily="50" charset="-128"/>
              </a:rPr>
              <a:t>計画</a:t>
            </a:r>
            <a:r>
              <a:rPr lang="en-US" altLang="ja-JP" sz="2800" b="1">
                <a:solidFill>
                  <a:schemeClr val="bg1"/>
                </a:solidFill>
                <a:latin typeface="Meiryo UI" panose="020B0604030504040204" pitchFamily="50" charset="-128"/>
                <a:ea typeface="Meiryo UI" panose="020B0604030504040204" pitchFamily="50" charset="-128"/>
              </a:rPr>
              <a:t>2025</a:t>
            </a:r>
          </a:p>
        </p:txBody>
      </p:sp>
      <p:sp>
        <p:nvSpPr>
          <p:cNvPr id="3" name="正方形/長方形 2">
            <a:extLst>
              <a:ext uri="{FF2B5EF4-FFF2-40B4-BE49-F238E27FC236}">
                <a16:creationId xmlns:a16="http://schemas.microsoft.com/office/drawing/2014/main" id="{30DC935F-A770-9642-55AF-0082BA04F1ED}"/>
              </a:ext>
            </a:extLst>
          </p:cNvPr>
          <p:cNvSpPr/>
          <p:nvPr/>
        </p:nvSpPr>
        <p:spPr bwMode="auto">
          <a:xfrm>
            <a:off x="1472267" y="4013705"/>
            <a:ext cx="8752834" cy="1571302"/>
          </a:xfrm>
          <a:prstGeom prst="rect">
            <a:avLst/>
          </a:prstGeom>
          <a:noFill/>
          <a:ln w="38100" cap="flat" cmpd="sng" algn="ctr">
            <a:no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endParaRPr lang="en-US" altLang="ja-JP" sz="2400" b="1" u="sng" dirty="0">
              <a:solidFill>
                <a:schemeClr val="tx1">
                  <a:lumMod val="65000"/>
                  <a:lumOff val="35000"/>
                </a:schemeClr>
              </a:solidFill>
              <a:latin typeface="Meiryo UI" panose="020B0604030504040204" pitchFamily="50" charset="-128"/>
              <a:ea typeface="Meiryo UI" panose="020B0604030504040204" pitchFamily="50" charset="-128"/>
            </a:endParaRPr>
          </a:p>
          <a:p>
            <a:pPr algn="ctr" fontAlgn="base">
              <a:spcBef>
                <a:spcPct val="0"/>
              </a:spcBef>
              <a:spcAft>
                <a:spcPct val="0"/>
              </a:spcAft>
            </a:pPr>
            <a:endParaRPr lang="en-US" altLang="ja-JP" sz="2800" u="sng" dirty="0">
              <a:solidFill>
                <a:schemeClr val="tx1">
                  <a:lumMod val="65000"/>
                  <a:lumOff val="35000"/>
                </a:schemeClr>
              </a:solidFill>
              <a:latin typeface="Meiryo UI" panose="020B0604030504040204" pitchFamily="50" charset="-128"/>
              <a:ea typeface="Meiryo UI" panose="020B0604030504040204" pitchFamily="50" charset="-128"/>
            </a:endParaRPr>
          </a:p>
          <a:p>
            <a:pPr algn="ctr" fontAlgn="base">
              <a:spcBef>
                <a:spcPct val="0"/>
              </a:spcBef>
              <a:spcAft>
                <a:spcPct val="0"/>
              </a:spcAft>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2800" b="1" dirty="0">
                <a:solidFill>
                  <a:schemeClr val="tx1">
                    <a:lumMod val="65000"/>
                    <a:lumOff val="35000"/>
                  </a:schemeClr>
                </a:solidFill>
                <a:latin typeface="Meiryo UI" panose="020B0604030504040204" pitchFamily="50" charset="-128"/>
                <a:ea typeface="Meiryo UI" panose="020B0604030504040204" pitchFamily="50" charset="-128"/>
              </a:rPr>
              <a:t>社員の健康・生産性・エンゲージメントの向上を実現し</a:t>
            </a:r>
            <a:br>
              <a:rPr lang="en-US" altLang="ja-JP" sz="2800" b="1"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b="1" dirty="0">
                <a:solidFill>
                  <a:schemeClr val="tx1">
                    <a:lumMod val="65000"/>
                    <a:lumOff val="35000"/>
                  </a:schemeClr>
                </a:solidFill>
                <a:latin typeface="Meiryo UI" panose="020B0604030504040204" pitchFamily="50" charset="-128"/>
                <a:ea typeface="Meiryo UI" panose="020B0604030504040204" pitchFamily="50" charset="-128"/>
              </a:rPr>
              <a:t>　　経営戦略の土台となる</a:t>
            </a:r>
            <a:endParaRPr lang="en-US" altLang="ja-JP" sz="2800" b="1" dirty="0">
              <a:solidFill>
                <a:schemeClr val="tx1">
                  <a:lumMod val="65000"/>
                  <a:lumOff val="35000"/>
                </a:schemeClr>
              </a:solidFill>
              <a:latin typeface="Meiryo UI" panose="020B0604030504040204" pitchFamily="50" charset="-128"/>
              <a:ea typeface="Meiryo UI" panose="020B0604030504040204" pitchFamily="50" charset="-128"/>
            </a:endParaRPr>
          </a:p>
          <a:p>
            <a:pPr algn="ctr" fontAlgn="base">
              <a:spcBef>
                <a:spcPct val="0"/>
              </a:spcBef>
              <a:spcAft>
                <a:spcPct val="0"/>
              </a:spcAft>
            </a:pPr>
            <a:r>
              <a:rPr lang="ja-JP" altLang="en-US" sz="28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b="1" dirty="0">
                <a:solidFill>
                  <a:srgbClr val="C00000"/>
                </a:solidFill>
                <a:latin typeface="Meiryo UI" panose="020B0604030504040204" pitchFamily="50" charset="-128"/>
                <a:ea typeface="Meiryo UI" panose="020B0604030504040204" pitchFamily="50" charset="-128"/>
              </a:rPr>
              <a:t> </a:t>
            </a:r>
            <a:r>
              <a:rPr lang="en-US" altLang="ja-JP" sz="2800" b="1" dirty="0">
                <a:solidFill>
                  <a:srgbClr val="C00000"/>
                </a:solidFill>
                <a:latin typeface="Meiryo UI" panose="020B0604030504040204" pitchFamily="50" charset="-128"/>
                <a:ea typeface="Meiryo UI" panose="020B0604030504040204" pitchFamily="50" charset="-128"/>
              </a:rPr>
              <a:t>Well-being</a:t>
            </a:r>
            <a:r>
              <a:rPr lang="ja-JP" altLang="en-US" sz="2800" b="1" dirty="0">
                <a:solidFill>
                  <a:schemeClr val="tx1">
                    <a:lumMod val="65000"/>
                    <a:lumOff val="35000"/>
                  </a:schemeClr>
                </a:solidFill>
                <a:latin typeface="Meiryo UI" panose="020B0604030504040204" pitchFamily="50" charset="-128"/>
                <a:ea typeface="Meiryo UI" panose="020B0604030504040204" pitchFamily="50" charset="-128"/>
              </a:rPr>
              <a:t>の実現 」 を目指します</a:t>
            </a:r>
            <a:endParaRPr lang="en-US" altLang="ja-JP" sz="2800" b="1" dirty="0">
              <a:solidFill>
                <a:schemeClr val="tx1">
                  <a:lumMod val="65000"/>
                  <a:lumOff val="35000"/>
                </a:schemeClr>
              </a:solidFill>
              <a:latin typeface="Meiryo UI" panose="020B0604030504040204" pitchFamily="50" charset="-128"/>
              <a:ea typeface="Meiryo UI" panose="020B0604030504040204" pitchFamily="50" charset="-128"/>
            </a:endParaRPr>
          </a:p>
          <a:p>
            <a:pPr algn="ctr" fontAlgn="base">
              <a:spcBef>
                <a:spcPct val="0"/>
              </a:spcBef>
              <a:spcAft>
                <a:spcPct val="0"/>
              </a:spcAft>
            </a:pP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algn="ctr" fontAlgn="base">
              <a:spcBef>
                <a:spcPct val="0"/>
              </a:spcBef>
              <a:spcAft>
                <a:spcPct val="0"/>
              </a:spcAft>
            </a:pP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EEF57BB-5ED3-09D5-D6F8-AB55FDEDD844}"/>
              </a:ext>
            </a:extLst>
          </p:cNvPr>
          <p:cNvSpPr/>
          <p:nvPr/>
        </p:nvSpPr>
        <p:spPr>
          <a:xfrm>
            <a:off x="1524000" y="156746"/>
            <a:ext cx="9144000" cy="523220"/>
          </a:xfrm>
          <a:prstGeom prst="rect">
            <a:avLst/>
          </a:prstGeom>
          <a:noFill/>
        </p:spPr>
        <p:txBody>
          <a:bodyPr wrap="square">
            <a:spAutoFit/>
          </a:bodyPr>
          <a:lstStyle/>
          <a:p>
            <a:pPr lvl="0" algn="ctr"/>
            <a:r>
              <a:rPr lang="ja-JP" altLang="en-US" sz="2800" b="1" dirty="0">
                <a:solidFill>
                  <a:srgbClr val="4B4B4B"/>
                </a:solidFill>
                <a:latin typeface="Meiryo UI" panose="020B0604030504040204" pitchFamily="50" charset="-128"/>
                <a:ea typeface="Meiryo UI" panose="020B0604030504040204" pitchFamily="50" charset="-128"/>
              </a:rPr>
              <a:t>ワコールグループの健康経営活動とは</a:t>
            </a:r>
            <a:endParaRPr lang="en-US" altLang="ja-JP" sz="2800" b="1" dirty="0">
              <a:solidFill>
                <a:srgbClr val="4B4B4B"/>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722469E-9A5C-FC95-B1C6-D35E8F1898D5}"/>
              </a:ext>
            </a:extLst>
          </p:cNvPr>
          <p:cNvSpPr/>
          <p:nvPr/>
        </p:nvSpPr>
        <p:spPr>
          <a:xfrm>
            <a:off x="1524000" y="818804"/>
            <a:ext cx="9144000" cy="36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pic>
        <p:nvPicPr>
          <p:cNvPr id="10" name="図 9">
            <a:extLst>
              <a:ext uri="{FF2B5EF4-FFF2-40B4-BE49-F238E27FC236}">
                <a16:creationId xmlns:a16="http://schemas.microsoft.com/office/drawing/2014/main" id="{E040F19A-096C-DAC9-62BB-09AEAB9378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7769" y="1922050"/>
            <a:ext cx="3681831" cy="1991190"/>
          </a:xfrm>
          <a:prstGeom prst="rect">
            <a:avLst/>
          </a:prstGeom>
        </p:spPr>
      </p:pic>
      <p:sp>
        <p:nvSpPr>
          <p:cNvPr id="6" name="テキスト ボックス 5">
            <a:extLst>
              <a:ext uri="{FF2B5EF4-FFF2-40B4-BE49-F238E27FC236}">
                <a16:creationId xmlns:a16="http://schemas.microsoft.com/office/drawing/2014/main" id="{1F7CB7AF-E1E8-C4C5-8CE2-53B3920DA0A6}"/>
              </a:ext>
            </a:extLst>
          </p:cNvPr>
          <p:cNvSpPr txBox="1"/>
          <p:nvPr/>
        </p:nvSpPr>
        <p:spPr>
          <a:xfrm>
            <a:off x="3424040" y="5894365"/>
            <a:ext cx="5656014" cy="369332"/>
          </a:xfrm>
          <a:prstGeom prst="rect">
            <a:avLst/>
          </a:prstGeom>
          <a:noFill/>
        </p:spPr>
        <p:txBody>
          <a:bodyPr wrap="square">
            <a:spAutoFit/>
          </a:bodyPr>
          <a:lstStyle/>
          <a:p>
            <a:r>
              <a:rPr lang="en-US" altLang="ja-JP" dirty="0">
                <a:solidFill>
                  <a:srgbClr val="C00000"/>
                </a:solidFill>
                <a:latin typeface="Meiryo UI" panose="020B0604030504040204" pitchFamily="50" charset="-128"/>
                <a:ea typeface="Meiryo UI" panose="020B0604030504040204" pitchFamily="50" charset="-128"/>
              </a:rPr>
              <a:t>Well-being</a:t>
            </a:r>
            <a:r>
              <a:rPr lang="ja-JP" altLang="en-US" dirty="0">
                <a:solidFill>
                  <a:srgbClr val="C00000"/>
                </a:solidFill>
                <a:latin typeface="Meiryo UI" panose="020B0604030504040204" pitchFamily="50" charset="-128"/>
                <a:ea typeface="Meiryo UI" panose="020B0604030504040204" pitchFamily="50" charset="-128"/>
              </a:rPr>
              <a:t>　</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　心も身体も社会的にも満たされた状態</a:t>
            </a:r>
            <a:endParaRPr lang="ja-JP" altLang="en-US" dirty="0"/>
          </a:p>
        </p:txBody>
      </p:sp>
      <p:sp>
        <p:nvSpPr>
          <p:cNvPr id="7" name="正方形/長方形 6">
            <a:extLst>
              <a:ext uri="{FF2B5EF4-FFF2-40B4-BE49-F238E27FC236}">
                <a16:creationId xmlns:a16="http://schemas.microsoft.com/office/drawing/2014/main" id="{7F06E2DA-930D-82F5-B404-AF5D3ED8D07B}"/>
              </a:ext>
            </a:extLst>
          </p:cNvPr>
          <p:cNvSpPr/>
          <p:nvPr/>
        </p:nvSpPr>
        <p:spPr bwMode="auto">
          <a:xfrm>
            <a:off x="1955540" y="1221604"/>
            <a:ext cx="8280920" cy="333646"/>
          </a:xfrm>
          <a:prstGeom prst="rect">
            <a:avLst/>
          </a:prstGeom>
          <a:noFill/>
          <a:ln w="38100" cap="flat" cmpd="sng" algn="ctr">
            <a:noFill/>
            <a:prstDash val="sysDot"/>
            <a:round/>
            <a:headEnd type="none" w="med" len="med"/>
            <a:tailEnd type="none" w="med" len="med"/>
          </a:ln>
          <a:effectLst/>
        </p:spPr>
        <p:txBody>
          <a:bodyPr vert="horz" wrap="square" lIns="144000" tIns="45720" rIns="144000" bIns="45720" numCol="1" rtlCol="0" anchor="ctr" anchorCtr="0" compatLnSpc="1">
            <a:prstTxWarp prst="textNoShape">
              <a:avLst/>
            </a:prstTxWarp>
          </a:bodyPr>
          <a:lstStyle/>
          <a:p>
            <a:pPr fontAlgn="base">
              <a:spcBef>
                <a:spcPct val="0"/>
              </a:spcBef>
              <a:spcAft>
                <a:spcPct val="0"/>
              </a:spcAft>
            </a:pP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2022</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年より、「ワコール</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GENKI</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計画</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2025</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」をスタート。その目標は</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181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370BCA7-EE90-9258-447D-DCAD8B554835}"/>
              </a:ext>
            </a:extLst>
          </p:cNvPr>
          <p:cNvSpPr>
            <a:spLocks noGrp="1"/>
          </p:cNvSpPr>
          <p:nvPr>
            <p:ph type="sldNum" sz="quarter" idx="12"/>
          </p:nvPr>
        </p:nvSpPr>
        <p:spPr>
          <a:xfrm>
            <a:off x="10272464" y="6495131"/>
            <a:ext cx="401216" cy="365125"/>
          </a:xfrm>
        </p:spPr>
        <p:txBody>
          <a:bodyPr/>
          <a:lstStyle/>
          <a:p>
            <a:pPr>
              <a:defRPr/>
            </a:pPr>
            <a:fld id="{E6CBD07D-DD3F-4E9A-A970-77F987F26D2F}" type="slidenum">
              <a:rPr lang="ja-JP" altLang="en-US" smtClean="0"/>
              <a:pPr>
                <a:defRPr/>
              </a:pPr>
              <a:t>2</a:t>
            </a:fld>
            <a:endParaRPr lang="en-US" altLang="ja-JP" dirty="0"/>
          </a:p>
        </p:txBody>
      </p:sp>
      <p:sp>
        <p:nvSpPr>
          <p:cNvPr id="3" name="正方形/長方形 2">
            <a:extLst>
              <a:ext uri="{FF2B5EF4-FFF2-40B4-BE49-F238E27FC236}">
                <a16:creationId xmlns:a16="http://schemas.microsoft.com/office/drawing/2014/main" id="{6F7FE33A-3699-B8B7-C5A3-8183C0DCF369}"/>
              </a:ext>
            </a:extLst>
          </p:cNvPr>
          <p:cNvSpPr/>
          <p:nvPr/>
        </p:nvSpPr>
        <p:spPr>
          <a:xfrm>
            <a:off x="1991544" y="1691334"/>
            <a:ext cx="1152128" cy="1008112"/>
          </a:xfrm>
          <a:prstGeom prst="rect">
            <a:avLst/>
          </a:prstGeom>
          <a:solidFill>
            <a:srgbClr val="DCE6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a:solidFill>
                  <a:schemeClr val="tx1"/>
                </a:solidFill>
              </a:rPr>
              <a:t>施策の実施率</a:t>
            </a:r>
            <a:endParaRPr lang="en-US" altLang="ja-JP" sz="900" b="1" dirty="0">
              <a:solidFill>
                <a:schemeClr val="tx1"/>
              </a:solidFill>
            </a:endParaRPr>
          </a:p>
          <a:p>
            <a:pPr algn="ctr"/>
            <a:r>
              <a:rPr lang="ja-JP" altLang="en-US" sz="900" b="1" dirty="0">
                <a:solidFill>
                  <a:schemeClr val="tx1"/>
                </a:solidFill>
              </a:rPr>
              <a:t>アウトプット</a:t>
            </a: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ja-JP" altLang="en-US" sz="900" b="1" dirty="0">
              <a:solidFill>
                <a:schemeClr val="tx1"/>
              </a:solidFill>
            </a:endParaRPr>
          </a:p>
        </p:txBody>
      </p:sp>
      <p:sp>
        <p:nvSpPr>
          <p:cNvPr id="4" name="正方形/長方形 3">
            <a:extLst>
              <a:ext uri="{FF2B5EF4-FFF2-40B4-BE49-F238E27FC236}">
                <a16:creationId xmlns:a16="http://schemas.microsoft.com/office/drawing/2014/main" id="{BEA46427-EFCC-19E3-3B2E-89C9DFD05EC4}"/>
              </a:ext>
            </a:extLst>
          </p:cNvPr>
          <p:cNvSpPr/>
          <p:nvPr/>
        </p:nvSpPr>
        <p:spPr>
          <a:xfrm>
            <a:off x="2063552" y="2051374"/>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700" dirty="0">
                <a:solidFill>
                  <a:schemeClr val="tx1"/>
                </a:solidFill>
              </a:rPr>
              <a:t>・検診受診率</a:t>
            </a:r>
            <a:endParaRPr lang="en-US" altLang="ja-JP" sz="700" dirty="0">
              <a:solidFill>
                <a:schemeClr val="tx1"/>
              </a:solidFill>
            </a:endParaRPr>
          </a:p>
          <a:p>
            <a:r>
              <a:rPr lang="ja-JP" altLang="en-US" sz="700" dirty="0">
                <a:solidFill>
                  <a:schemeClr val="tx1"/>
                </a:solidFill>
              </a:rPr>
              <a:t>・ｽﾄﾚｽﾁｪｯｸ受験率</a:t>
            </a:r>
            <a:endParaRPr lang="en-US" altLang="ja-JP" sz="700" dirty="0">
              <a:solidFill>
                <a:schemeClr val="tx1"/>
              </a:solidFill>
            </a:endParaRPr>
          </a:p>
          <a:p>
            <a:r>
              <a:rPr lang="ja-JP" altLang="en-US" sz="700" dirty="0">
                <a:solidFill>
                  <a:schemeClr val="tx1"/>
                </a:solidFill>
              </a:rPr>
              <a:t>・喫煙率</a:t>
            </a:r>
            <a:endParaRPr lang="en-US" altLang="ja-JP" sz="700" dirty="0">
              <a:solidFill>
                <a:schemeClr val="tx1"/>
              </a:solidFill>
            </a:endParaRPr>
          </a:p>
          <a:p>
            <a:r>
              <a:rPr lang="ja-JP" altLang="en-US" sz="700" dirty="0">
                <a:solidFill>
                  <a:schemeClr val="tx1"/>
                </a:solidFill>
              </a:rPr>
              <a:t>・運動習慣者比率</a:t>
            </a:r>
          </a:p>
        </p:txBody>
      </p:sp>
      <p:sp>
        <p:nvSpPr>
          <p:cNvPr id="5" name="二等辺三角形 4">
            <a:extLst>
              <a:ext uri="{FF2B5EF4-FFF2-40B4-BE49-F238E27FC236}">
                <a16:creationId xmlns:a16="http://schemas.microsoft.com/office/drawing/2014/main" id="{93431FCE-A308-74A9-7DB4-578BF9140ABD}"/>
              </a:ext>
            </a:extLst>
          </p:cNvPr>
          <p:cNvSpPr/>
          <p:nvPr/>
        </p:nvSpPr>
        <p:spPr>
          <a:xfrm rot="5400000">
            <a:off x="2891644" y="2123382"/>
            <a:ext cx="792088" cy="144016"/>
          </a:xfrm>
          <a:prstGeom prst="triangle">
            <a:avLst/>
          </a:prstGeom>
          <a:solidFill>
            <a:schemeClr val="bg1">
              <a:lumMod val="8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正方形/長方形 5">
            <a:extLst>
              <a:ext uri="{FF2B5EF4-FFF2-40B4-BE49-F238E27FC236}">
                <a16:creationId xmlns:a16="http://schemas.microsoft.com/office/drawing/2014/main" id="{DF70CEEA-9640-09C5-64BE-5932425987FE}"/>
              </a:ext>
            </a:extLst>
          </p:cNvPr>
          <p:cNvSpPr/>
          <p:nvPr/>
        </p:nvSpPr>
        <p:spPr>
          <a:xfrm>
            <a:off x="3431704" y="1691334"/>
            <a:ext cx="1152128" cy="1008112"/>
          </a:xfrm>
          <a:prstGeom prst="rect">
            <a:avLst/>
          </a:prstGeom>
          <a:solidFill>
            <a:srgbClr val="DCE6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a:solidFill>
                  <a:schemeClr val="tx1"/>
                </a:solidFill>
              </a:rPr>
              <a:t>施策の実施結果</a:t>
            </a:r>
            <a:endParaRPr lang="en-US" altLang="ja-JP" sz="900" b="1" dirty="0">
              <a:solidFill>
                <a:schemeClr val="tx1"/>
              </a:solidFill>
            </a:endParaRPr>
          </a:p>
          <a:p>
            <a:pPr algn="ctr"/>
            <a:r>
              <a:rPr lang="ja-JP" altLang="en-US" sz="900" b="1" dirty="0">
                <a:solidFill>
                  <a:schemeClr val="tx1"/>
                </a:solidFill>
              </a:rPr>
              <a:t>アウトカム</a:t>
            </a: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ja-JP" altLang="en-US" sz="900" b="1" dirty="0">
              <a:solidFill>
                <a:schemeClr val="tx1"/>
              </a:solidFill>
            </a:endParaRPr>
          </a:p>
        </p:txBody>
      </p:sp>
      <p:sp>
        <p:nvSpPr>
          <p:cNvPr id="7" name="正方形/長方形 6">
            <a:extLst>
              <a:ext uri="{FF2B5EF4-FFF2-40B4-BE49-F238E27FC236}">
                <a16:creationId xmlns:a16="http://schemas.microsoft.com/office/drawing/2014/main" id="{08014FB8-3589-DB89-7641-649D1FD1FBDE}"/>
              </a:ext>
            </a:extLst>
          </p:cNvPr>
          <p:cNvSpPr/>
          <p:nvPr/>
        </p:nvSpPr>
        <p:spPr>
          <a:xfrm>
            <a:off x="3503712" y="2051374"/>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700" dirty="0">
                <a:solidFill>
                  <a:schemeClr val="tx1"/>
                </a:solidFill>
              </a:rPr>
              <a:t>・適正体重維持者率</a:t>
            </a:r>
            <a:endParaRPr lang="en-US" altLang="ja-JP" sz="700" dirty="0">
              <a:solidFill>
                <a:schemeClr val="tx1"/>
              </a:solidFill>
            </a:endParaRPr>
          </a:p>
          <a:p>
            <a:r>
              <a:rPr lang="ja-JP" altLang="en-US" sz="700" dirty="0">
                <a:solidFill>
                  <a:schemeClr val="tx1"/>
                </a:solidFill>
              </a:rPr>
              <a:t>・血圧リスク者率</a:t>
            </a:r>
            <a:endParaRPr lang="en-US" altLang="ja-JP" sz="700" dirty="0">
              <a:solidFill>
                <a:schemeClr val="tx1"/>
              </a:solidFill>
            </a:endParaRPr>
          </a:p>
          <a:p>
            <a:r>
              <a:rPr lang="ja-JP" altLang="en-US" sz="700" dirty="0">
                <a:solidFill>
                  <a:schemeClr val="tx1"/>
                </a:solidFill>
              </a:rPr>
              <a:t>・糖尿病管理不良者率</a:t>
            </a:r>
            <a:endParaRPr lang="en-US" altLang="ja-JP" sz="700" dirty="0">
              <a:solidFill>
                <a:schemeClr val="tx1"/>
              </a:solidFill>
            </a:endParaRPr>
          </a:p>
          <a:p>
            <a:r>
              <a:rPr lang="ja-JP" altLang="en-US" sz="700" dirty="0">
                <a:solidFill>
                  <a:schemeClr val="tx1"/>
                </a:solidFill>
              </a:rPr>
              <a:t>・高ｽﾄﾚｽ者率</a:t>
            </a:r>
          </a:p>
        </p:txBody>
      </p:sp>
      <p:sp>
        <p:nvSpPr>
          <p:cNvPr id="8" name="二等辺三角形 7">
            <a:extLst>
              <a:ext uri="{FF2B5EF4-FFF2-40B4-BE49-F238E27FC236}">
                <a16:creationId xmlns:a16="http://schemas.microsoft.com/office/drawing/2014/main" id="{8A156443-4ED9-61FD-7125-B3DB4F0FA92B}"/>
              </a:ext>
            </a:extLst>
          </p:cNvPr>
          <p:cNvSpPr/>
          <p:nvPr/>
        </p:nvSpPr>
        <p:spPr>
          <a:xfrm rot="5400000">
            <a:off x="4367480" y="2126494"/>
            <a:ext cx="792088" cy="144016"/>
          </a:xfrm>
          <a:prstGeom prst="triangle">
            <a:avLst/>
          </a:prstGeom>
          <a:solidFill>
            <a:schemeClr val="bg1">
              <a:lumMod val="8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正方形/長方形 8">
            <a:extLst>
              <a:ext uri="{FF2B5EF4-FFF2-40B4-BE49-F238E27FC236}">
                <a16:creationId xmlns:a16="http://schemas.microsoft.com/office/drawing/2014/main" id="{7A137DFC-9831-02F4-7F88-F83DABF2ECE2}"/>
              </a:ext>
            </a:extLst>
          </p:cNvPr>
          <p:cNvSpPr/>
          <p:nvPr/>
        </p:nvSpPr>
        <p:spPr>
          <a:xfrm>
            <a:off x="4871864" y="1691334"/>
            <a:ext cx="1152128" cy="1008112"/>
          </a:xfrm>
          <a:prstGeom prst="rect">
            <a:avLst/>
          </a:prstGeom>
          <a:solidFill>
            <a:srgbClr val="EBF1D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altLang="ja-JP" sz="400" b="1" dirty="0">
              <a:solidFill>
                <a:schemeClr val="tx1"/>
              </a:solidFill>
            </a:endParaRPr>
          </a:p>
          <a:p>
            <a:pPr algn="ctr"/>
            <a:r>
              <a:rPr lang="ja-JP" altLang="en-US" sz="900" b="1" dirty="0">
                <a:solidFill>
                  <a:schemeClr val="tx1"/>
                </a:solidFill>
              </a:rPr>
              <a:t>組織の生産性</a:t>
            </a:r>
            <a:endParaRPr lang="en-US" altLang="ja-JP" sz="600" b="1" dirty="0">
              <a:solidFill>
                <a:schemeClr val="tx1"/>
              </a:solidFill>
            </a:endParaRPr>
          </a:p>
          <a:p>
            <a:pPr algn="ctr"/>
            <a:endParaRPr lang="en-US" altLang="ja-JP" sz="600" b="1" dirty="0">
              <a:solidFill>
                <a:schemeClr val="tx1"/>
              </a:solidFill>
            </a:endParaRPr>
          </a:p>
          <a:p>
            <a:pPr algn="ctr"/>
            <a:endParaRPr lang="en-US" altLang="ja-JP" sz="600" b="1" dirty="0">
              <a:solidFill>
                <a:schemeClr val="tx1"/>
              </a:solidFill>
            </a:endParaRPr>
          </a:p>
          <a:p>
            <a:pPr algn="ctr"/>
            <a:endParaRPr lang="ja-JP" altLang="en-US" sz="900" b="1" dirty="0">
              <a:solidFill>
                <a:schemeClr val="tx1"/>
              </a:solidFill>
            </a:endParaRPr>
          </a:p>
        </p:txBody>
      </p:sp>
      <p:sp>
        <p:nvSpPr>
          <p:cNvPr id="10" name="正方形/長方形 9">
            <a:extLst>
              <a:ext uri="{FF2B5EF4-FFF2-40B4-BE49-F238E27FC236}">
                <a16:creationId xmlns:a16="http://schemas.microsoft.com/office/drawing/2014/main" id="{EC51F2BD-3B11-28CC-F772-7AB65FD2AA57}"/>
              </a:ext>
            </a:extLst>
          </p:cNvPr>
          <p:cNvSpPr/>
          <p:nvPr/>
        </p:nvSpPr>
        <p:spPr>
          <a:xfrm>
            <a:off x="4943872" y="2051374"/>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900" dirty="0">
                <a:solidFill>
                  <a:schemeClr val="tx1"/>
                </a:solidFill>
              </a:rPr>
              <a:t>・ｱﾌﾞｾﾝﾃｨｰｲｽﾞﾑ</a:t>
            </a:r>
            <a:endParaRPr lang="en-US" altLang="ja-JP" sz="900" dirty="0">
              <a:solidFill>
                <a:schemeClr val="tx1"/>
              </a:solidFill>
            </a:endParaRPr>
          </a:p>
          <a:p>
            <a:r>
              <a:rPr lang="ja-JP" altLang="en-US" sz="900" dirty="0">
                <a:solidFill>
                  <a:schemeClr val="tx1"/>
                </a:solidFill>
              </a:rPr>
              <a:t>・ﾌﾟﾚｾﾞﾝﾃｨｰｲｽﾞﾑ</a:t>
            </a:r>
            <a:endParaRPr lang="en-US" altLang="ja-JP" sz="900" dirty="0">
              <a:solidFill>
                <a:schemeClr val="tx1"/>
              </a:solidFill>
            </a:endParaRPr>
          </a:p>
          <a:p>
            <a:r>
              <a:rPr lang="ja-JP" altLang="en-US" sz="900" dirty="0">
                <a:solidFill>
                  <a:schemeClr val="tx1"/>
                </a:solidFill>
              </a:rPr>
              <a:t>・ﾜｰｸｴﾝｹﾞｰｼﾞﾒﾝﾄ</a:t>
            </a:r>
          </a:p>
        </p:txBody>
      </p:sp>
      <p:sp>
        <p:nvSpPr>
          <p:cNvPr id="11" name="二等辺三角形 10">
            <a:extLst>
              <a:ext uri="{FF2B5EF4-FFF2-40B4-BE49-F238E27FC236}">
                <a16:creationId xmlns:a16="http://schemas.microsoft.com/office/drawing/2014/main" id="{EBF25DF7-8E2C-1ADE-94FE-0725968CD066}"/>
              </a:ext>
            </a:extLst>
          </p:cNvPr>
          <p:cNvSpPr/>
          <p:nvPr/>
        </p:nvSpPr>
        <p:spPr>
          <a:xfrm rot="5400000">
            <a:off x="5771964" y="2123382"/>
            <a:ext cx="792088" cy="144016"/>
          </a:xfrm>
          <a:prstGeom prst="triangle">
            <a:avLst/>
          </a:prstGeom>
          <a:solidFill>
            <a:schemeClr val="bg1">
              <a:lumMod val="8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正方形/長方形 11">
            <a:extLst>
              <a:ext uri="{FF2B5EF4-FFF2-40B4-BE49-F238E27FC236}">
                <a16:creationId xmlns:a16="http://schemas.microsoft.com/office/drawing/2014/main" id="{B8776994-B750-29C3-DE69-0961478F2211}"/>
              </a:ext>
            </a:extLst>
          </p:cNvPr>
          <p:cNvSpPr/>
          <p:nvPr/>
        </p:nvSpPr>
        <p:spPr>
          <a:xfrm>
            <a:off x="6312024" y="1691334"/>
            <a:ext cx="1152128" cy="1008112"/>
          </a:xfrm>
          <a:prstGeom prst="rect">
            <a:avLst/>
          </a:prstGeom>
          <a:solidFill>
            <a:srgbClr val="E6E0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altLang="ja-JP" sz="400" b="1" dirty="0">
              <a:solidFill>
                <a:schemeClr val="tx1"/>
              </a:solidFill>
            </a:endParaRPr>
          </a:p>
          <a:p>
            <a:pPr algn="ctr"/>
            <a:r>
              <a:rPr lang="ja-JP" altLang="en-US" sz="900" b="1" dirty="0">
                <a:solidFill>
                  <a:schemeClr val="tx1"/>
                </a:solidFill>
              </a:rPr>
              <a:t>企業価値</a:t>
            </a: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ja-JP" altLang="en-US" sz="900" b="1" dirty="0">
              <a:solidFill>
                <a:schemeClr val="tx1"/>
              </a:solidFill>
            </a:endParaRPr>
          </a:p>
        </p:txBody>
      </p:sp>
      <p:sp>
        <p:nvSpPr>
          <p:cNvPr id="13" name="正方形/長方形 12">
            <a:extLst>
              <a:ext uri="{FF2B5EF4-FFF2-40B4-BE49-F238E27FC236}">
                <a16:creationId xmlns:a16="http://schemas.microsoft.com/office/drawing/2014/main" id="{B032D0A6-0979-DA17-6479-88E8FE613C8E}"/>
              </a:ext>
            </a:extLst>
          </p:cNvPr>
          <p:cNvSpPr/>
          <p:nvPr/>
        </p:nvSpPr>
        <p:spPr>
          <a:xfrm>
            <a:off x="6384032" y="2051374"/>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700" dirty="0">
                <a:solidFill>
                  <a:schemeClr val="tx1"/>
                </a:solidFill>
              </a:rPr>
              <a:t>・医療費の抑制</a:t>
            </a:r>
            <a:endParaRPr lang="en-US" altLang="ja-JP" sz="700" dirty="0">
              <a:solidFill>
                <a:schemeClr val="tx1"/>
              </a:solidFill>
            </a:endParaRPr>
          </a:p>
          <a:p>
            <a:r>
              <a:rPr lang="ja-JP" altLang="en-US" sz="700" dirty="0">
                <a:solidFill>
                  <a:schemeClr val="tx1"/>
                </a:solidFill>
              </a:rPr>
              <a:t>・業績の向上</a:t>
            </a:r>
            <a:endParaRPr lang="en-US" altLang="ja-JP" sz="700" dirty="0">
              <a:solidFill>
                <a:schemeClr val="tx1"/>
              </a:solidFill>
            </a:endParaRPr>
          </a:p>
          <a:p>
            <a:r>
              <a:rPr lang="ja-JP" altLang="en-US" sz="700" dirty="0">
                <a:solidFill>
                  <a:schemeClr val="tx1"/>
                </a:solidFill>
              </a:rPr>
              <a:t>・企業イメージ向上</a:t>
            </a:r>
            <a:endParaRPr lang="en-US" altLang="ja-JP" sz="700" dirty="0">
              <a:solidFill>
                <a:schemeClr val="tx1"/>
              </a:solidFill>
            </a:endParaRPr>
          </a:p>
          <a:p>
            <a:r>
              <a:rPr lang="ja-JP" altLang="en-US" sz="700" dirty="0">
                <a:solidFill>
                  <a:schemeClr val="tx1"/>
                </a:solidFill>
              </a:rPr>
              <a:t>・人材の確保</a:t>
            </a:r>
            <a:endParaRPr lang="en-US" altLang="ja-JP" sz="700" dirty="0">
              <a:solidFill>
                <a:schemeClr val="tx1"/>
              </a:solidFill>
            </a:endParaRPr>
          </a:p>
        </p:txBody>
      </p:sp>
      <p:pic>
        <p:nvPicPr>
          <p:cNvPr id="20" name="図 19">
            <a:extLst>
              <a:ext uri="{FF2B5EF4-FFF2-40B4-BE49-F238E27FC236}">
                <a16:creationId xmlns:a16="http://schemas.microsoft.com/office/drawing/2014/main" id="{A5A2E19A-99C5-7351-2F95-B78A01438284}"/>
              </a:ext>
            </a:extLst>
          </p:cNvPr>
          <p:cNvPicPr>
            <a:picLocks noChangeAspect="1"/>
          </p:cNvPicPr>
          <p:nvPr/>
        </p:nvPicPr>
        <p:blipFill>
          <a:blip r:embed="rId2"/>
          <a:stretch>
            <a:fillRect/>
          </a:stretch>
        </p:blipFill>
        <p:spPr>
          <a:xfrm>
            <a:off x="2770250" y="2933486"/>
            <a:ext cx="6651500" cy="3577128"/>
          </a:xfrm>
          <a:prstGeom prst="rect">
            <a:avLst/>
          </a:prstGeom>
        </p:spPr>
      </p:pic>
      <p:sp>
        <p:nvSpPr>
          <p:cNvPr id="22" name="テキスト ボックス 21">
            <a:extLst>
              <a:ext uri="{FF2B5EF4-FFF2-40B4-BE49-F238E27FC236}">
                <a16:creationId xmlns:a16="http://schemas.microsoft.com/office/drawing/2014/main" id="{4DCCF037-0775-760A-D415-FB791A56A40C}"/>
              </a:ext>
            </a:extLst>
          </p:cNvPr>
          <p:cNvSpPr txBox="1"/>
          <p:nvPr/>
        </p:nvSpPr>
        <p:spPr>
          <a:xfrm>
            <a:off x="5248970" y="6553111"/>
            <a:ext cx="4574380" cy="215444"/>
          </a:xfrm>
          <a:prstGeom prst="rect">
            <a:avLst/>
          </a:prstGeom>
          <a:noFill/>
        </p:spPr>
        <p:txBody>
          <a:bodyPr wrap="square">
            <a:spAutoFit/>
          </a:bodyPr>
          <a:lstStyle/>
          <a:p>
            <a:pPr algn="r"/>
            <a:r>
              <a:rPr lang="ja-JP" altLang="en-US" sz="800" b="1" dirty="0"/>
              <a:t>「健康経営の推進について」令和４年６月　経済産業省ヘルスケア産業課より</a:t>
            </a:r>
          </a:p>
        </p:txBody>
      </p:sp>
      <p:sp>
        <p:nvSpPr>
          <p:cNvPr id="25" name="テキスト ボックス 24">
            <a:extLst>
              <a:ext uri="{FF2B5EF4-FFF2-40B4-BE49-F238E27FC236}">
                <a16:creationId xmlns:a16="http://schemas.microsoft.com/office/drawing/2014/main" id="{C36B7FA0-ADCA-53FE-5740-B7A094C3BF8C}"/>
              </a:ext>
            </a:extLst>
          </p:cNvPr>
          <p:cNvSpPr txBox="1"/>
          <p:nvPr/>
        </p:nvSpPr>
        <p:spPr>
          <a:xfrm>
            <a:off x="7592752" y="1745340"/>
            <a:ext cx="2952328" cy="954107"/>
          </a:xfrm>
          <a:prstGeom prst="rect">
            <a:avLst/>
          </a:prstGeom>
          <a:noFill/>
        </p:spPr>
        <p:txBody>
          <a:bodyPr wrap="square">
            <a:spAutoFit/>
          </a:bodyPr>
          <a:lstStyle/>
          <a:p>
            <a:r>
              <a:rPr lang="ja-JP" altLang="en-US" sz="800" dirty="0"/>
              <a:t>・アブセンティーイズムの改善</a:t>
            </a:r>
            <a:endParaRPr lang="en-US" altLang="ja-JP" sz="800" dirty="0"/>
          </a:p>
          <a:p>
            <a:r>
              <a:rPr lang="ja-JP" altLang="en-US" sz="800" dirty="0"/>
              <a:t>　　体調不良での休職者を減らす</a:t>
            </a:r>
            <a:endParaRPr lang="en-US" altLang="ja-JP" sz="800" dirty="0"/>
          </a:p>
          <a:p>
            <a:endParaRPr lang="ja-JP" altLang="en-US" sz="400" dirty="0"/>
          </a:p>
          <a:p>
            <a:r>
              <a:rPr lang="ja-JP" altLang="en-US" sz="800" dirty="0"/>
              <a:t>・プレゼンティーイズムの改善</a:t>
            </a:r>
            <a:endParaRPr lang="en-US" altLang="ja-JP" sz="800" dirty="0"/>
          </a:p>
          <a:p>
            <a:r>
              <a:rPr lang="ja-JP" altLang="en-US" sz="800" dirty="0"/>
              <a:t>　　体調不良を持ちながら働く社員を減らす</a:t>
            </a:r>
            <a:endParaRPr lang="en-US" altLang="ja-JP" sz="800" dirty="0"/>
          </a:p>
          <a:p>
            <a:endParaRPr lang="ja-JP" altLang="en-US" sz="400" dirty="0"/>
          </a:p>
          <a:p>
            <a:r>
              <a:rPr lang="ja-JP" altLang="en-US" sz="800" dirty="0"/>
              <a:t>・ワークエンゲージメントの向上</a:t>
            </a:r>
            <a:endParaRPr lang="en-US" altLang="ja-JP" sz="800" dirty="0"/>
          </a:p>
          <a:p>
            <a:r>
              <a:rPr lang="ja-JP" altLang="en-US" sz="800" dirty="0"/>
              <a:t>　　熱意・活力あふれた状態で仕事に取り組む社員を増やす</a:t>
            </a:r>
          </a:p>
        </p:txBody>
      </p:sp>
      <p:sp>
        <p:nvSpPr>
          <p:cNvPr id="26" name="正方形/長方形 25">
            <a:extLst>
              <a:ext uri="{FF2B5EF4-FFF2-40B4-BE49-F238E27FC236}">
                <a16:creationId xmlns:a16="http://schemas.microsoft.com/office/drawing/2014/main" id="{902F4619-8700-D340-0627-6A9EA4630BDC}"/>
              </a:ext>
            </a:extLst>
          </p:cNvPr>
          <p:cNvSpPr/>
          <p:nvPr/>
        </p:nvSpPr>
        <p:spPr>
          <a:xfrm>
            <a:off x="1524000" y="156746"/>
            <a:ext cx="9144000" cy="523220"/>
          </a:xfrm>
          <a:prstGeom prst="rect">
            <a:avLst/>
          </a:prstGeom>
          <a:noFill/>
        </p:spPr>
        <p:txBody>
          <a:bodyPr wrap="square">
            <a:spAutoFit/>
          </a:bodyPr>
          <a:lstStyle/>
          <a:p>
            <a:pPr lvl="0" algn="ctr"/>
            <a:r>
              <a:rPr lang="ja-JP" altLang="en-US" sz="2800" b="1" dirty="0">
                <a:solidFill>
                  <a:srgbClr val="4B4B4B"/>
                </a:solidFill>
                <a:latin typeface="Meiryo UI" panose="020B0604030504040204" pitchFamily="50" charset="-128"/>
                <a:ea typeface="Meiryo UI" panose="020B0604030504040204" pitchFamily="50" charset="-128"/>
              </a:rPr>
              <a:t>健康経営とは</a:t>
            </a:r>
            <a:endParaRPr lang="en-US" altLang="ja-JP" sz="2800" b="1" dirty="0">
              <a:solidFill>
                <a:srgbClr val="4B4B4B"/>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4941540A-0F31-FDF8-8A8F-F16E506C3393}"/>
              </a:ext>
            </a:extLst>
          </p:cNvPr>
          <p:cNvSpPr/>
          <p:nvPr/>
        </p:nvSpPr>
        <p:spPr>
          <a:xfrm>
            <a:off x="1524000" y="818804"/>
            <a:ext cx="9144000" cy="36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sp>
        <p:nvSpPr>
          <p:cNvPr id="28" name="正方形/長方形 27">
            <a:extLst>
              <a:ext uri="{FF2B5EF4-FFF2-40B4-BE49-F238E27FC236}">
                <a16:creationId xmlns:a16="http://schemas.microsoft.com/office/drawing/2014/main" id="{F2567B2B-99DC-E2B8-0AA6-A74B4A3F5C4D}"/>
              </a:ext>
            </a:extLst>
          </p:cNvPr>
          <p:cNvSpPr/>
          <p:nvPr/>
        </p:nvSpPr>
        <p:spPr bwMode="auto">
          <a:xfrm>
            <a:off x="1550742" y="1114412"/>
            <a:ext cx="9117259" cy="333646"/>
          </a:xfrm>
          <a:prstGeom prst="rect">
            <a:avLst/>
          </a:prstGeom>
          <a:noFill/>
          <a:ln w="38100" cap="flat" cmpd="sng" algn="ctr">
            <a:noFill/>
            <a:prstDash val="sysDot"/>
            <a:round/>
            <a:headEnd type="none" w="med" len="med"/>
            <a:tailEnd type="none" w="med" len="med"/>
          </a:ln>
          <a:effectLst/>
        </p:spPr>
        <p:txBody>
          <a:bodyPr vert="horz" wrap="square" lIns="144000" tIns="45720" rIns="144000" bIns="45720" numCol="1" rtlCol="0" anchor="ctr" anchorCtr="0" compatLnSpc="1">
            <a:prstTxWarp prst="textNoShape">
              <a:avLst/>
            </a:prstTxWarp>
          </a:bodyPr>
          <a:lstStyle/>
          <a:p>
            <a:pPr fontAlgn="base">
              <a:spcBef>
                <a:spcPct val="0"/>
              </a:spcBef>
              <a:spcAft>
                <a:spcPct val="0"/>
              </a:spcAft>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従業員の心身の健康を整える事で、組織の生産性を上げ、企業価値を向上させる活動</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236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E6A04E1-5459-B7D6-3E0C-5990BB997F31}"/>
              </a:ext>
            </a:extLst>
          </p:cNvPr>
          <p:cNvSpPr>
            <a:spLocks noGrp="1"/>
          </p:cNvSpPr>
          <p:nvPr>
            <p:ph type="sldNum" sz="quarter" idx="12"/>
          </p:nvPr>
        </p:nvSpPr>
        <p:spPr>
          <a:xfrm>
            <a:off x="10128448" y="6492876"/>
            <a:ext cx="539552" cy="365125"/>
          </a:xfrm>
        </p:spPr>
        <p:txBody>
          <a:bodyPr/>
          <a:lstStyle/>
          <a:p>
            <a:pPr>
              <a:defRPr/>
            </a:pPr>
            <a:fld id="{64071FAB-AF31-4466-B648-A6F16ED6D726}" type="slidenum">
              <a:rPr lang="ja-JP" altLang="en-US" smtClean="0"/>
              <a:pPr>
                <a:defRPr/>
              </a:pPr>
              <a:t>3</a:t>
            </a:fld>
            <a:endParaRPr lang="en-US" altLang="ja-JP"/>
          </a:p>
        </p:txBody>
      </p:sp>
      <p:sp>
        <p:nvSpPr>
          <p:cNvPr id="2" name="正方形/長方形 1">
            <a:extLst>
              <a:ext uri="{FF2B5EF4-FFF2-40B4-BE49-F238E27FC236}">
                <a16:creationId xmlns:a16="http://schemas.microsoft.com/office/drawing/2014/main" id="{6447BF8F-7B54-7A35-D6A2-C9214D8D0B69}"/>
              </a:ext>
            </a:extLst>
          </p:cNvPr>
          <p:cNvSpPr/>
          <p:nvPr/>
        </p:nvSpPr>
        <p:spPr>
          <a:xfrm>
            <a:off x="1612170" y="134143"/>
            <a:ext cx="9111676" cy="523220"/>
          </a:xfrm>
          <a:prstGeom prst="rect">
            <a:avLst/>
          </a:prstGeom>
          <a:noFill/>
        </p:spPr>
        <p:txBody>
          <a:bodyPr wrap="square">
            <a:spAutoFit/>
          </a:bodyPr>
          <a:lstStyle/>
          <a:p>
            <a:pPr lvl="0" algn="ctr"/>
            <a:r>
              <a:rPr lang="ja-JP" altLang="en-US" sz="2800" b="1">
                <a:solidFill>
                  <a:schemeClr val="bg1"/>
                </a:solidFill>
                <a:latin typeface="Meiryo UI" panose="020B0604030504040204" pitchFamily="50" charset="-128"/>
                <a:ea typeface="Meiryo UI" panose="020B0604030504040204" pitchFamily="50" charset="-128"/>
              </a:rPr>
              <a:t>ワコール</a:t>
            </a:r>
            <a:r>
              <a:rPr lang="en-US" altLang="ja-JP" sz="2800" b="1">
                <a:solidFill>
                  <a:schemeClr val="bg1"/>
                </a:solidFill>
                <a:latin typeface="Meiryo UI" panose="020B0604030504040204" pitchFamily="50" charset="-128"/>
                <a:ea typeface="Meiryo UI" panose="020B0604030504040204" pitchFamily="50" charset="-128"/>
              </a:rPr>
              <a:t>GENKI</a:t>
            </a:r>
            <a:r>
              <a:rPr lang="ja-JP" altLang="en-US" sz="2800" b="1">
                <a:solidFill>
                  <a:schemeClr val="bg1"/>
                </a:solidFill>
                <a:latin typeface="Meiryo UI" panose="020B0604030504040204" pitchFamily="50" charset="-128"/>
                <a:ea typeface="Meiryo UI" panose="020B0604030504040204" pitchFamily="50" charset="-128"/>
              </a:rPr>
              <a:t>計画</a:t>
            </a:r>
            <a:r>
              <a:rPr lang="en-US" altLang="ja-JP" sz="2800" b="1">
                <a:solidFill>
                  <a:schemeClr val="bg1"/>
                </a:solidFill>
                <a:latin typeface="Meiryo UI" panose="020B0604030504040204" pitchFamily="50" charset="-128"/>
                <a:ea typeface="Meiryo UI" panose="020B0604030504040204" pitchFamily="50" charset="-128"/>
              </a:rPr>
              <a:t>2025</a:t>
            </a:r>
          </a:p>
        </p:txBody>
      </p:sp>
      <p:sp>
        <p:nvSpPr>
          <p:cNvPr id="8" name="正方形/長方形 7">
            <a:extLst>
              <a:ext uri="{FF2B5EF4-FFF2-40B4-BE49-F238E27FC236}">
                <a16:creationId xmlns:a16="http://schemas.microsoft.com/office/drawing/2014/main" id="{CEEF57BB-5ED3-09D5-D6F8-AB55FDEDD844}"/>
              </a:ext>
            </a:extLst>
          </p:cNvPr>
          <p:cNvSpPr/>
          <p:nvPr/>
        </p:nvSpPr>
        <p:spPr>
          <a:xfrm>
            <a:off x="4799856" y="156746"/>
            <a:ext cx="3816424" cy="523220"/>
          </a:xfrm>
          <a:prstGeom prst="rect">
            <a:avLst/>
          </a:prstGeom>
          <a:noFill/>
        </p:spPr>
        <p:txBody>
          <a:bodyPr wrap="square">
            <a:spAutoFit/>
          </a:bodyPr>
          <a:lstStyle/>
          <a:p>
            <a:pPr lvl="0"/>
            <a:r>
              <a:rPr lang="ja-JP" altLang="en-US" sz="2800" b="1" dirty="0">
                <a:solidFill>
                  <a:srgbClr val="4B4B4B"/>
                </a:solidFill>
                <a:latin typeface="Meiryo UI" panose="020B0604030504040204" pitchFamily="50" charset="-128"/>
                <a:ea typeface="Meiryo UI" panose="020B0604030504040204" pitchFamily="50" charset="-128"/>
              </a:rPr>
              <a:t>経営戦略との関係</a:t>
            </a:r>
            <a:endParaRPr lang="en-US" altLang="ja-JP" sz="2800" b="1" dirty="0">
              <a:solidFill>
                <a:srgbClr val="4B4B4B"/>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722469E-9A5C-FC95-B1C6-D35E8F1898D5}"/>
              </a:ext>
            </a:extLst>
          </p:cNvPr>
          <p:cNvSpPr/>
          <p:nvPr/>
        </p:nvSpPr>
        <p:spPr>
          <a:xfrm>
            <a:off x="1524000" y="818804"/>
            <a:ext cx="9144000" cy="36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pic>
        <p:nvPicPr>
          <p:cNvPr id="6" name="図 5">
            <a:extLst>
              <a:ext uri="{FF2B5EF4-FFF2-40B4-BE49-F238E27FC236}">
                <a16:creationId xmlns:a16="http://schemas.microsoft.com/office/drawing/2014/main" id="{D6E77D96-6BEB-4477-C760-F3E8F6D45D94}"/>
              </a:ext>
            </a:extLst>
          </p:cNvPr>
          <p:cNvPicPr>
            <a:picLocks noChangeAspect="1"/>
          </p:cNvPicPr>
          <p:nvPr/>
        </p:nvPicPr>
        <p:blipFill rotWithShape="1">
          <a:blip r:embed="rId2"/>
          <a:srcRect t="9102" b="20334"/>
          <a:stretch/>
        </p:blipFill>
        <p:spPr>
          <a:xfrm>
            <a:off x="2783632" y="2568491"/>
            <a:ext cx="6840760" cy="3349268"/>
          </a:xfrm>
          <a:prstGeom prst="rect">
            <a:avLst/>
          </a:prstGeom>
        </p:spPr>
      </p:pic>
      <p:sp>
        <p:nvSpPr>
          <p:cNvPr id="15" name="角丸四角形 9">
            <a:extLst>
              <a:ext uri="{FF2B5EF4-FFF2-40B4-BE49-F238E27FC236}">
                <a16:creationId xmlns:a16="http://schemas.microsoft.com/office/drawing/2014/main" id="{172B69BF-5DFD-F70B-C513-45CB35F60D41}"/>
              </a:ext>
            </a:extLst>
          </p:cNvPr>
          <p:cNvSpPr/>
          <p:nvPr/>
        </p:nvSpPr>
        <p:spPr>
          <a:xfrm>
            <a:off x="2927648" y="5053663"/>
            <a:ext cx="6552728" cy="864096"/>
          </a:xfrm>
          <a:prstGeom prst="roundRect">
            <a:avLst>
              <a:gd name="adj" fmla="val 12303"/>
            </a:avLst>
          </a:prstGeom>
          <a:noFill/>
          <a:ln w="28575">
            <a:solidFill>
              <a:srgbClr val="EE18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accent1">
                  <a:lumMod val="40000"/>
                  <a:lumOff val="60000"/>
                </a:schemeClr>
              </a:solidFill>
            </a:endParaRPr>
          </a:p>
        </p:txBody>
      </p:sp>
      <p:pic>
        <p:nvPicPr>
          <p:cNvPr id="3" name="図 2">
            <a:extLst>
              <a:ext uri="{FF2B5EF4-FFF2-40B4-BE49-F238E27FC236}">
                <a16:creationId xmlns:a16="http://schemas.microsoft.com/office/drawing/2014/main" id="{C7134A11-6208-C1B1-DB88-2234D3CB81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3403" y="113923"/>
            <a:ext cx="2700000" cy="596492"/>
          </a:xfrm>
          <a:prstGeom prst="rect">
            <a:avLst/>
          </a:prstGeom>
        </p:spPr>
      </p:pic>
      <p:sp>
        <p:nvSpPr>
          <p:cNvPr id="5" name="正方形/長方形 4">
            <a:extLst>
              <a:ext uri="{FF2B5EF4-FFF2-40B4-BE49-F238E27FC236}">
                <a16:creationId xmlns:a16="http://schemas.microsoft.com/office/drawing/2014/main" id="{8FA2A226-394D-3F71-CCFF-FD5E604DF50E}"/>
              </a:ext>
            </a:extLst>
          </p:cNvPr>
          <p:cNvSpPr/>
          <p:nvPr/>
        </p:nvSpPr>
        <p:spPr bwMode="auto">
          <a:xfrm>
            <a:off x="1711847" y="1117124"/>
            <a:ext cx="8768306" cy="1274936"/>
          </a:xfrm>
          <a:prstGeom prst="rect">
            <a:avLst/>
          </a:prstGeom>
          <a:noFill/>
          <a:ln w="38100" cap="flat" cmpd="sng" algn="ctr">
            <a:noFill/>
            <a:prstDash val="sysDot"/>
            <a:round/>
            <a:headEnd type="none" w="med" len="med"/>
            <a:tailEnd type="none" w="med" len="med"/>
          </a:ln>
          <a:effectLst/>
        </p:spPr>
        <p:txBody>
          <a:bodyPr vert="horz" wrap="square" lIns="144000" tIns="45720" rIns="144000" bIns="45720" numCol="1" rtlCol="0" anchor="ctr" anchorCtr="0" compatLnSpc="1">
            <a:prstTxWarp prst="textNoShape">
              <a:avLst/>
            </a:prstTxWarp>
          </a:bodyPr>
          <a:lstStyle/>
          <a:p>
            <a:pPr algn="l" fontAlgn="base"/>
            <a:r>
              <a:rPr lang="ja-JP" altLang="en-US" sz="1200" b="1" dirty="0">
                <a:solidFill>
                  <a:srgbClr val="6B2454"/>
                </a:solidFill>
                <a:latin typeface="Noto Sans JP"/>
              </a:rPr>
              <a:t>健康経営</a:t>
            </a:r>
          </a:p>
          <a:p>
            <a:pPr algn="l" fontAlgn="base"/>
            <a:endParaRPr lang="en-US" altLang="ja-JP" sz="800" dirty="0">
              <a:solidFill>
                <a:srgbClr val="333333"/>
              </a:solidFill>
              <a:latin typeface="Noto Sans JP"/>
            </a:endParaRPr>
          </a:p>
          <a:p>
            <a:pPr algn="l" fontAlgn="base"/>
            <a:r>
              <a:rPr lang="ja-JP" altLang="en-US" sz="1200" dirty="0">
                <a:solidFill>
                  <a:srgbClr val="333333"/>
                </a:solidFill>
                <a:latin typeface="Noto Sans JP"/>
              </a:rPr>
              <a:t>㈱ワコールでは「社員の健康は、持続的成長のための重要な資産」と位置づけ、会社・健康保険組合・労働組合が三位一体となって、健康経営を戦略的に推進しています。「</a:t>
            </a:r>
            <a:r>
              <a:rPr lang="en-US" altLang="ja-JP" sz="1200" dirty="0">
                <a:solidFill>
                  <a:srgbClr val="333333"/>
                </a:solidFill>
                <a:latin typeface="Noto Sans JP"/>
              </a:rPr>
              <a:t>VISION 2030</a:t>
            </a:r>
            <a:r>
              <a:rPr lang="ja-JP" altLang="en-US" sz="1200" dirty="0">
                <a:solidFill>
                  <a:srgbClr val="333333"/>
                </a:solidFill>
                <a:latin typeface="Noto Sans JP"/>
              </a:rPr>
              <a:t>」では、「継続的な従業員の健康増進と健康意識の向上」をマテリアリティ（重要課題）の一つとして掲げています。健康経営の推進に向けて、新たに策定した「ワコール</a:t>
            </a:r>
            <a:r>
              <a:rPr lang="en-US" altLang="ja-JP" sz="1200" dirty="0">
                <a:solidFill>
                  <a:srgbClr val="333333"/>
                </a:solidFill>
                <a:latin typeface="Noto Sans JP"/>
              </a:rPr>
              <a:t>GENKI</a:t>
            </a:r>
            <a:r>
              <a:rPr lang="ja-JP" altLang="en-US" sz="1200" dirty="0">
                <a:solidFill>
                  <a:srgbClr val="333333"/>
                </a:solidFill>
                <a:latin typeface="Noto Sans JP"/>
              </a:rPr>
              <a:t>計画</a:t>
            </a:r>
            <a:r>
              <a:rPr lang="en-US" altLang="ja-JP" sz="1200" dirty="0">
                <a:solidFill>
                  <a:srgbClr val="333333"/>
                </a:solidFill>
                <a:latin typeface="Noto Sans JP"/>
              </a:rPr>
              <a:t>2025</a:t>
            </a:r>
            <a:r>
              <a:rPr lang="ja-JP" altLang="en-US" sz="1200" dirty="0">
                <a:solidFill>
                  <a:srgbClr val="333333"/>
                </a:solidFill>
                <a:latin typeface="Noto Sans JP"/>
              </a:rPr>
              <a:t>」では、従業員の心身の健康状態を高めるとともに、それらの成果を「生産性の向上」や「従業員エンゲージメントの向上」につなげていくことを目標としています。</a:t>
            </a:r>
          </a:p>
        </p:txBody>
      </p:sp>
      <p:sp>
        <p:nvSpPr>
          <p:cNvPr id="10" name="テキスト ボックス 9">
            <a:extLst>
              <a:ext uri="{FF2B5EF4-FFF2-40B4-BE49-F238E27FC236}">
                <a16:creationId xmlns:a16="http://schemas.microsoft.com/office/drawing/2014/main" id="{F13FE997-7BAA-988F-7020-72925873BBA0}"/>
              </a:ext>
            </a:extLst>
          </p:cNvPr>
          <p:cNvSpPr txBox="1"/>
          <p:nvPr/>
        </p:nvSpPr>
        <p:spPr>
          <a:xfrm>
            <a:off x="4743583" y="6141949"/>
            <a:ext cx="5760640" cy="261610"/>
          </a:xfrm>
          <a:prstGeom prst="rect">
            <a:avLst/>
          </a:prstGeom>
          <a:noFill/>
        </p:spPr>
        <p:txBody>
          <a:bodyPr wrap="square">
            <a:spAutoFit/>
          </a:bodyPr>
          <a:lstStyle/>
          <a:p>
            <a:r>
              <a:rPr lang="en-US" altLang="ja-JP" sz="1100" dirty="0">
                <a:hlinkClick r:id="rId4"/>
              </a:rPr>
              <a:t>Well-being</a:t>
            </a:r>
            <a:r>
              <a:rPr lang="ja-JP" altLang="en-US" sz="1100" dirty="0">
                <a:hlinkClick r:id="rId4"/>
              </a:rPr>
              <a:t>の実現 </a:t>
            </a:r>
            <a:r>
              <a:rPr lang="en-US" altLang="ja-JP" sz="1100" dirty="0">
                <a:hlinkClick r:id="rId4"/>
              </a:rPr>
              <a:t>| </a:t>
            </a:r>
            <a:r>
              <a:rPr lang="ja-JP" altLang="en-US" sz="1100" dirty="0">
                <a:hlinkClick r:id="rId4"/>
              </a:rPr>
              <a:t>サステナビリティ </a:t>
            </a:r>
            <a:r>
              <a:rPr lang="en-US" altLang="ja-JP" sz="1100" dirty="0">
                <a:hlinkClick r:id="rId4"/>
              </a:rPr>
              <a:t>| </a:t>
            </a:r>
            <a:r>
              <a:rPr lang="ja-JP" altLang="en-US" sz="1100" dirty="0">
                <a:hlinkClick r:id="rId4"/>
              </a:rPr>
              <a:t>ワコールホールディングス </a:t>
            </a:r>
            <a:r>
              <a:rPr lang="en-US" altLang="ja-JP" sz="1100" dirty="0">
                <a:hlinkClick r:id="rId4"/>
              </a:rPr>
              <a:t>(wacoalholdings.jp)</a:t>
            </a:r>
            <a:endParaRPr lang="ja-JP" altLang="en-US" sz="1100" dirty="0"/>
          </a:p>
        </p:txBody>
      </p:sp>
    </p:spTree>
    <p:extLst>
      <p:ext uri="{BB962C8B-B14F-4D97-AF65-F5344CB8AC3E}">
        <p14:creationId xmlns:p14="http://schemas.microsoft.com/office/powerpoint/2010/main" val="3363759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E6A04E1-5459-B7D6-3E0C-5990BB997F31}"/>
              </a:ext>
            </a:extLst>
          </p:cNvPr>
          <p:cNvSpPr>
            <a:spLocks noGrp="1"/>
          </p:cNvSpPr>
          <p:nvPr>
            <p:ph type="sldNum" sz="quarter" idx="12"/>
          </p:nvPr>
        </p:nvSpPr>
        <p:spPr>
          <a:xfrm>
            <a:off x="10128448" y="6492876"/>
            <a:ext cx="539552" cy="365125"/>
          </a:xfrm>
        </p:spPr>
        <p:txBody>
          <a:bodyPr/>
          <a:lstStyle/>
          <a:p>
            <a:pPr>
              <a:defRPr/>
            </a:pPr>
            <a:fld id="{64071FAB-AF31-4466-B648-A6F16ED6D726}" type="slidenum">
              <a:rPr lang="ja-JP" altLang="en-US" smtClean="0"/>
              <a:pPr>
                <a:defRPr/>
              </a:pPr>
              <a:t>4</a:t>
            </a:fld>
            <a:endParaRPr lang="en-US" altLang="ja-JP"/>
          </a:p>
        </p:txBody>
      </p:sp>
      <p:sp>
        <p:nvSpPr>
          <p:cNvPr id="2" name="正方形/長方形 1">
            <a:extLst>
              <a:ext uri="{FF2B5EF4-FFF2-40B4-BE49-F238E27FC236}">
                <a16:creationId xmlns:a16="http://schemas.microsoft.com/office/drawing/2014/main" id="{6447BF8F-7B54-7A35-D6A2-C9214D8D0B69}"/>
              </a:ext>
            </a:extLst>
          </p:cNvPr>
          <p:cNvSpPr/>
          <p:nvPr/>
        </p:nvSpPr>
        <p:spPr>
          <a:xfrm>
            <a:off x="1612170" y="134143"/>
            <a:ext cx="9111676" cy="523220"/>
          </a:xfrm>
          <a:prstGeom prst="rect">
            <a:avLst/>
          </a:prstGeom>
          <a:noFill/>
        </p:spPr>
        <p:txBody>
          <a:bodyPr wrap="square">
            <a:spAutoFit/>
          </a:bodyPr>
          <a:lstStyle/>
          <a:p>
            <a:pPr lvl="0" algn="ctr"/>
            <a:r>
              <a:rPr lang="ja-JP" altLang="en-US" sz="2800" b="1">
                <a:solidFill>
                  <a:schemeClr val="bg1"/>
                </a:solidFill>
                <a:latin typeface="Meiryo UI" panose="020B0604030504040204" pitchFamily="50" charset="-128"/>
                <a:ea typeface="Meiryo UI" panose="020B0604030504040204" pitchFamily="50" charset="-128"/>
              </a:rPr>
              <a:t>ワコール</a:t>
            </a:r>
            <a:r>
              <a:rPr lang="en-US" altLang="ja-JP" sz="2800" b="1">
                <a:solidFill>
                  <a:schemeClr val="bg1"/>
                </a:solidFill>
                <a:latin typeface="Meiryo UI" panose="020B0604030504040204" pitchFamily="50" charset="-128"/>
                <a:ea typeface="Meiryo UI" panose="020B0604030504040204" pitchFamily="50" charset="-128"/>
              </a:rPr>
              <a:t>GENKI</a:t>
            </a:r>
            <a:r>
              <a:rPr lang="ja-JP" altLang="en-US" sz="2800" b="1">
                <a:solidFill>
                  <a:schemeClr val="bg1"/>
                </a:solidFill>
                <a:latin typeface="Meiryo UI" panose="020B0604030504040204" pitchFamily="50" charset="-128"/>
                <a:ea typeface="Meiryo UI" panose="020B0604030504040204" pitchFamily="50" charset="-128"/>
              </a:rPr>
              <a:t>計画</a:t>
            </a:r>
            <a:r>
              <a:rPr lang="en-US" altLang="ja-JP" sz="2800" b="1">
                <a:solidFill>
                  <a:schemeClr val="bg1"/>
                </a:solidFill>
                <a:latin typeface="Meiryo UI" panose="020B0604030504040204" pitchFamily="50" charset="-128"/>
                <a:ea typeface="Meiryo UI" panose="020B0604030504040204" pitchFamily="50" charset="-128"/>
              </a:rPr>
              <a:t>2025</a:t>
            </a:r>
          </a:p>
        </p:txBody>
      </p:sp>
      <p:sp>
        <p:nvSpPr>
          <p:cNvPr id="8" name="正方形/長方形 7">
            <a:extLst>
              <a:ext uri="{FF2B5EF4-FFF2-40B4-BE49-F238E27FC236}">
                <a16:creationId xmlns:a16="http://schemas.microsoft.com/office/drawing/2014/main" id="{CEEF57BB-5ED3-09D5-D6F8-AB55FDEDD844}"/>
              </a:ext>
            </a:extLst>
          </p:cNvPr>
          <p:cNvSpPr/>
          <p:nvPr/>
        </p:nvSpPr>
        <p:spPr>
          <a:xfrm>
            <a:off x="4799856" y="156746"/>
            <a:ext cx="3816424" cy="523220"/>
          </a:xfrm>
          <a:prstGeom prst="rect">
            <a:avLst/>
          </a:prstGeom>
          <a:noFill/>
        </p:spPr>
        <p:txBody>
          <a:bodyPr wrap="square">
            <a:spAutoFit/>
          </a:bodyPr>
          <a:lstStyle/>
          <a:p>
            <a:pPr lvl="0"/>
            <a:r>
              <a:rPr lang="ja-JP" altLang="en-US" sz="2800" b="1" dirty="0">
                <a:solidFill>
                  <a:srgbClr val="4B4B4B"/>
                </a:solidFill>
                <a:latin typeface="Meiryo UI" panose="020B0604030504040204" pitchFamily="50" charset="-128"/>
                <a:ea typeface="Meiryo UI" panose="020B0604030504040204" pitchFamily="50" charset="-128"/>
              </a:rPr>
              <a:t>経営経営の推進体制</a:t>
            </a:r>
            <a:endParaRPr lang="en-US" altLang="ja-JP" sz="2800" b="1" dirty="0">
              <a:solidFill>
                <a:srgbClr val="4B4B4B"/>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722469E-9A5C-FC95-B1C6-D35E8F1898D5}"/>
              </a:ext>
            </a:extLst>
          </p:cNvPr>
          <p:cNvSpPr/>
          <p:nvPr/>
        </p:nvSpPr>
        <p:spPr>
          <a:xfrm>
            <a:off x="1524000" y="818804"/>
            <a:ext cx="9144000" cy="36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pic>
        <p:nvPicPr>
          <p:cNvPr id="3" name="図 2">
            <a:extLst>
              <a:ext uri="{FF2B5EF4-FFF2-40B4-BE49-F238E27FC236}">
                <a16:creationId xmlns:a16="http://schemas.microsoft.com/office/drawing/2014/main" id="{C7134A11-6208-C1B1-DB88-2234D3CB81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3403" y="113923"/>
            <a:ext cx="2700000" cy="596492"/>
          </a:xfrm>
          <a:prstGeom prst="rect">
            <a:avLst/>
          </a:prstGeom>
        </p:spPr>
      </p:pic>
      <p:sp>
        <p:nvSpPr>
          <p:cNvPr id="11" name="テキスト ボックス 10">
            <a:extLst>
              <a:ext uri="{FF2B5EF4-FFF2-40B4-BE49-F238E27FC236}">
                <a16:creationId xmlns:a16="http://schemas.microsoft.com/office/drawing/2014/main" id="{69F032DE-87FF-10CE-04D7-AB35BAAE1ADF}"/>
              </a:ext>
            </a:extLst>
          </p:cNvPr>
          <p:cNvSpPr txBox="1"/>
          <p:nvPr/>
        </p:nvSpPr>
        <p:spPr>
          <a:xfrm>
            <a:off x="1254573" y="963193"/>
            <a:ext cx="9826869" cy="1477328"/>
          </a:xfrm>
          <a:prstGeom prst="rect">
            <a:avLst/>
          </a:prstGeom>
          <a:noFill/>
        </p:spPr>
        <p:txBody>
          <a:bodyPr wrap="square">
            <a:spAutoFit/>
          </a:bodyPr>
          <a:lstStyle/>
          <a:p>
            <a:r>
              <a:rPr lang="ja-JP" altLang="en-US" dirty="0"/>
              <a:t>当社では、「お客さまに</a:t>
            </a:r>
            <a:r>
              <a:rPr lang="en-US" altLang="ja-JP" dirty="0"/>
              <a:t>"</a:t>
            </a:r>
            <a:r>
              <a:rPr lang="ja-JP" altLang="en-US" dirty="0"/>
              <a:t>美</a:t>
            </a:r>
            <a:r>
              <a:rPr lang="en-US" altLang="ja-JP" dirty="0"/>
              <a:t>"</a:t>
            </a:r>
            <a:r>
              <a:rPr lang="ja-JP" altLang="en-US" dirty="0"/>
              <a:t>と</a:t>
            </a:r>
            <a:r>
              <a:rPr lang="en-US" altLang="ja-JP" dirty="0"/>
              <a:t>"</a:t>
            </a:r>
            <a:r>
              <a:rPr lang="ja-JP" altLang="en-US" dirty="0"/>
              <a:t>健康</a:t>
            </a:r>
            <a:r>
              <a:rPr lang="en-US" altLang="ja-JP" dirty="0"/>
              <a:t>"</a:t>
            </a:r>
            <a:r>
              <a:rPr lang="ja-JP" altLang="en-US" dirty="0"/>
              <a:t>を届ける企業として、社員の自律的な健康管理を積極的に支援し、一人ひとりが心身ともに美しく健やかに活動できる環境づくりを通して、活力に満ちた健康経営を目指す」という「ワコール健康宣言」のもと、従業員の健康維持増進に関する</a:t>
            </a:r>
            <a:r>
              <a:rPr lang="en-US" altLang="ja-JP" dirty="0"/>
              <a:t>2020</a:t>
            </a:r>
            <a:r>
              <a:rPr lang="ja-JP" altLang="en-US" dirty="0"/>
              <a:t>年度までの目標数値と活動計画を定め、会社と健康保険組合ならびに労働組合が三位一体でさまざまな取り組みを推進しています。</a:t>
            </a:r>
          </a:p>
        </p:txBody>
      </p:sp>
      <p:sp>
        <p:nvSpPr>
          <p:cNvPr id="13" name="楕円 12">
            <a:extLst>
              <a:ext uri="{FF2B5EF4-FFF2-40B4-BE49-F238E27FC236}">
                <a16:creationId xmlns:a16="http://schemas.microsoft.com/office/drawing/2014/main" id="{876BAB5F-960A-F58F-914B-5D0BE6F14051}"/>
              </a:ext>
            </a:extLst>
          </p:cNvPr>
          <p:cNvSpPr/>
          <p:nvPr/>
        </p:nvSpPr>
        <p:spPr>
          <a:xfrm>
            <a:off x="4697280" y="2655277"/>
            <a:ext cx="1618528" cy="1547446"/>
          </a:xfrm>
          <a:prstGeom prst="ellipse">
            <a:avLst/>
          </a:pr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rPr>
              <a:t>会社</a:t>
            </a:r>
          </a:p>
        </p:txBody>
      </p:sp>
      <p:sp>
        <p:nvSpPr>
          <p:cNvPr id="14" name="楕円 13">
            <a:extLst>
              <a:ext uri="{FF2B5EF4-FFF2-40B4-BE49-F238E27FC236}">
                <a16:creationId xmlns:a16="http://schemas.microsoft.com/office/drawing/2014/main" id="{E69E9C05-E5F6-F1CB-0774-B94F2D3712C7}"/>
              </a:ext>
            </a:extLst>
          </p:cNvPr>
          <p:cNvSpPr/>
          <p:nvPr/>
        </p:nvSpPr>
        <p:spPr>
          <a:xfrm>
            <a:off x="3083352" y="4949506"/>
            <a:ext cx="1618528" cy="1547446"/>
          </a:xfrm>
          <a:prstGeom prst="ellipse">
            <a:avLst/>
          </a:prstGeom>
          <a:solidFill>
            <a:srgbClr val="FFCC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健康保険組合</a:t>
            </a:r>
          </a:p>
        </p:txBody>
      </p:sp>
      <p:sp>
        <p:nvSpPr>
          <p:cNvPr id="16" name="楕円 15">
            <a:extLst>
              <a:ext uri="{FF2B5EF4-FFF2-40B4-BE49-F238E27FC236}">
                <a16:creationId xmlns:a16="http://schemas.microsoft.com/office/drawing/2014/main" id="{681F6EF1-CE9E-8783-A6A5-5D60637EF901}"/>
              </a:ext>
            </a:extLst>
          </p:cNvPr>
          <p:cNvSpPr/>
          <p:nvPr/>
        </p:nvSpPr>
        <p:spPr>
          <a:xfrm>
            <a:off x="6573662" y="4945430"/>
            <a:ext cx="1618528" cy="1547446"/>
          </a:xfrm>
          <a:prstGeom prst="ellipse">
            <a:avLst/>
          </a:prstGeom>
          <a:solidFill>
            <a:srgbClr val="66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労働組合</a:t>
            </a:r>
          </a:p>
        </p:txBody>
      </p:sp>
      <p:sp>
        <p:nvSpPr>
          <p:cNvPr id="17" name="正方形/長方形 16">
            <a:extLst>
              <a:ext uri="{FF2B5EF4-FFF2-40B4-BE49-F238E27FC236}">
                <a16:creationId xmlns:a16="http://schemas.microsoft.com/office/drawing/2014/main" id="{924B521F-3589-D576-C74A-736E371CC577}"/>
              </a:ext>
            </a:extLst>
          </p:cNvPr>
          <p:cNvSpPr/>
          <p:nvPr/>
        </p:nvSpPr>
        <p:spPr>
          <a:xfrm>
            <a:off x="4697280" y="4466377"/>
            <a:ext cx="1749379" cy="6543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健康経営委員会</a:t>
            </a:r>
          </a:p>
        </p:txBody>
      </p:sp>
      <p:cxnSp>
        <p:nvCxnSpPr>
          <p:cNvPr id="19" name="直線コネクタ 18">
            <a:extLst>
              <a:ext uri="{FF2B5EF4-FFF2-40B4-BE49-F238E27FC236}">
                <a16:creationId xmlns:a16="http://schemas.microsoft.com/office/drawing/2014/main" id="{4FE775F0-EABF-F28D-589C-CBDC5ED7E672}"/>
              </a:ext>
            </a:extLst>
          </p:cNvPr>
          <p:cNvCxnSpPr>
            <a:stCxn id="13" idx="3"/>
            <a:endCxn id="14" idx="0"/>
          </p:cNvCxnSpPr>
          <p:nvPr/>
        </p:nvCxnSpPr>
        <p:spPr>
          <a:xfrm flipH="1">
            <a:off x="3892616" y="3976105"/>
            <a:ext cx="1041692" cy="97340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C107E0F2-BBAA-107B-802F-32BF3B851A5A}"/>
              </a:ext>
            </a:extLst>
          </p:cNvPr>
          <p:cNvCxnSpPr>
            <a:stCxn id="13" idx="5"/>
            <a:endCxn id="16" idx="0"/>
          </p:cNvCxnSpPr>
          <p:nvPr/>
        </p:nvCxnSpPr>
        <p:spPr>
          <a:xfrm>
            <a:off x="6078780" y="3976105"/>
            <a:ext cx="1304146" cy="9693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056C5922-EBBF-248A-E813-386A47F8FBF4}"/>
              </a:ext>
            </a:extLst>
          </p:cNvPr>
          <p:cNvCxnSpPr>
            <a:stCxn id="14" idx="6"/>
            <a:endCxn id="16" idx="2"/>
          </p:cNvCxnSpPr>
          <p:nvPr/>
        </p:nvCxnSpPr>
        <p:spPr>
          <a:xfrm flipV="1">
            <a:off x="4701880" y="5719153"/>
            <a:ext cx="1871782" cy="407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54E7183E-C8C6-E9E3-B75E-2A43EB187A88}"/>
              </a:ext>
            </a:extLst>
          </p:cNvPr>
          <p:cNvSpPr/>
          <p:nvPr/>
        </p:nvSpPr>
        <p:spPr>
          <a:xfrm>
            <a:off x="6508236" y="3022531"/>
            <a:ext cx="1749379" cy="654371"/>
          </a:xfrm>
          <a:prstGeom prst="rect">
            <a:avLst/>
          </a:pr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安全衛生委員会</a:t>
            </a:r>
          </a:p>
        </p:txBody>
      </p:sp>
    </p:spTree>
    <p:extLst>
      <p:ext uri="{BB962C8B-B14F-4D97-AF65-F5344CB8AC3E}">
        <p14:creationId xmlns:p14="http://schemas.microsoft.com/office/powerpoint/2010/main" val="132941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E6A04E1-5459-B7D6-3E0C-5990BB997F31}"/>
              </a:ext>
            </a:extLst>
          </p:cNvPr>
          <p:cNvSpPr>
            <a:spLocks noGrp="1"/>
          </p:cNvSpPr>
          <p:nvPr>
            <p:ph type="sldNum" sz="quarter" idx="12"/>
          </p:nvPr>
        </p:nvSpPr>
        <p:spPr>
          <a:xfrm>
            <a:off x="10128448" y="6492876"/>
            <a:ext cx="539552" cy="365125"/>
          </a:xfrm>
        </p:spPr>
        <p:txBody>
          <a:bodyPr/>
          <a:lstStyle/>
          <a:p>
            <a:pPr>
              <a:defRPr/>
            </a:pPr>
            <a:fld id="{64071FAB-AF31-4466-B648-A6F16ED6D726}" type="slidenum">
              <a:rPr lang="ja-JP" altLang="en-US" smtClean="0"/>
              <a:pPr>
                <a:defRPr/>
              </a:pPr>
              <a:t>5</a:t>
            </a:fld>
            <a:endParaRPr lang="en-US" altLang="ja-JP"/>
          </a:p>
        </p:txBody>
      </p:sp>
      <p:sp>
        <p:nvSpPr>
          <p:cNvPr id="2" name="正方形/長方形 1">
            <a:extLst>
              <a:ext uri="{FF2B5EF4-FFF2-40B4-BE49-F238E27FC236}">
                <a16:creationId xmlns:a16="http://schemas.microsoft.com/office/drawing/2014/main" id="{6447BF8F-7B54-7A35-D6A2-C9214D8D0B69}"/>
              </a:ext>
            </a:extLst>
          </p:cNvPr>
          <p:cNvSpPr/>
          <p:nvPr/>
        </p:nvSpPr>
        <p:spPr>
          <a:xfrm>
            <a:off x="1612170" y="134143"/>
            <a:ext cx="9111676" cy="523220"/>
          </a:xfrm>
          <a:prstGeom prst="rect">
            <a:avLst/>
          </a:prstGeom>
          <a:noFill/>
        </p:spPr>
        <p:txBody>
          <a:bodyPr wrap="square">
            <a:spAutoFit/>
          </a:bodyPr>
          <a:lstStyle/>
          <a:p>
            <a:pPr lvl="0" algn="ctr"/>
            <a:r>
              <a:rPr lang="en-US" altLang="ja-JP" sz="2800" b="1" dirty="0">
                <a:solidFill>
                  <a:schemeClr val="bg1"/>
                </a:solidFill>
                <a:latin typeface="Meiryo UI" panose="020B0604030504040204" pitchFamily="50" charset="-128"/>
                <a:ea typeface="Meiryo UI" panose="020B0604030504040204" pitchFamily="50" charset="-128"/>
              </a:rPr>
              <a:t>GENKI2025</a:t>
            </a:r>
          </a:p>
        </p:txBody>
      </p:sp>
      <p:sp>
        <p:nvSpPr>
          <p:cNvPr id="8" name="正方形/長方形 7">
            <a:extLst>
              <a:ext uri="{FF2B5EF4-FFF2-40B4-BE49-F238E27FC236}">
                <a16:creationId xmlns:a16="http://schemas.microsoft.com/office/drawing/2014/main" id="{CEEF57BB-5ED3-09D5-D6F8-AB55FDEDD844}"/>
              </a:ext>
            </a:extLst>
          </p:cNvPr>
          <p:cNvSpPr/>
          <p:nvPr/>
        </p:nvSpPr>
        <p:spPr>
          <a:xfrm>
            <a:off x="4799856" y="156746"/>
            <a:ext cx="4824536" cy="523220"/>
          </a:xfrm>
          <a:prstGeom prst="rect">
            <a:avLst/>
          </a:prstGeom>
          <a:noFill/>
        </p:spPr>
        <p:txBody>
          <a:bodyPr wrap="square">
            <a:spAutoFit/>
          </a:bodyPr>
          <a:lstStyle/>
          <a:p>
            <a:pPr lvl="0"/>
            <a:r>
              <a:rPr lang="ja-JP" altLang="en-US" sz="2800" b="1" dirty="0">
                <a:solidFill>
                  <a:srgbClr val="4B4B4B"/>
                </a:solidFill>
                <a:latin typeface="Meiryo UI" panose="020B0604030504040204" pitchFamily="50" charset="-128"/>
                <a:ea typeface="Meiryo UI" panose="020B0604030504040204" pitchFamily="50" charset="-128"/>
              </a:rPr>
              <a:t>データヘルス計画と連動させる</a:t>
            </a:r>
            <a:endParaRPr lang="en-US" altLang="ja-JP" sz="2800" b="1" dirty="0">
              <a:solidFill>
                <a:srgbClr val="4B4B4B"/>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722469E-9A5C-FC95-B1C6-D35E8F1898D5}"/>
              </a:ext>
            </a:extLst>
          </p:cNvPr>
          <p:cNvSpPr/>
          <p:nvPr/>
        </p:nvSpPr>
        <p:spPr>
          <a:xfrm>
            <a:off x="1524000" y="684891"/>
            <a:ext cx="9144000" cy="36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pic>
        <p:nvPicPr>
          <p:cNvPr id="3" name="図 2">
            <a:extLst>
              <a:ext uri="{FF2B5EF4-FFF2-40B4-BE49-F238E27FC236}">
                <a16:creationId xmlns:a16="http://schemas.microsoft.com/office/drawing/2014/main" id="{C7134A11-6208-C1B1-DB88-2234D3CB81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3403" y="113923"/>
            <a:ext cx="2700000" cy="596492"/>
          </a:xfrm>
          <a:prstGeom prst="rect">
            <a:avLst/>
          </a:prstGeom>
        </p:spPr>
      </p:pic>
      <p:sp>
        <p:nvSpPr>
          <p:cNvPr id="7" name="正方形/長方形 6">
            <a:extLst>
              <a:ext uri="{FF2B5EF4-FFF2-40B4-BE49-F238E27FC236}">
                <a16:creationId xmlns:a16="http://schemas.microsoft.com/office/drawing/2014/main" id="{4ECF116F-3B0D-62F8-1600-4065CF745B62}"/>
              </a:ext>
            </a:extLst>
          </p:cNvPr>
          <p:cNvSpPr/>
          <p:nvPr/>
        </p:nvSpPr>
        <p:spPr>
          <a:xfrm>
            <a:off x="3244289" y="1406774"/>
            <a:ext cx="1152128" cy="1008112"/>
          </a:xfrm>
          <a:prstGeom prst="rect">
            <a:avLst/>
          </a:prstGeom>
          <a:solidFill>
            <a:srgbClr val="DCE6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a:solidFill>
                  <a:schemeClr val="tx1"/>
                </a:solidFill>
              </a:rPr>
              <a:t>施策の実施率</a:t>
            </a:r>
            <a:endParaRPr lang="en-US" altLang="ja-JP" sz="900" b="1" dirty="0">
              <a:solidFill>
                <a:schemeClr val="tx1"/>
              </a:solidFill>
            </a:endParaRPr>
          </a:p>
          <a:p>
            <a:pPr algn="ctr"/>
            <a:r>
              <a:rPr lang="ja-JP" altLang="en-US" sz="900" b="1" dirty="0">
                <a:solidFill>
                  <a:schemeClr val="tx1"/>
                </a:solidFill>
              </a:rPr>
              <a:t>アウトプット</a:t>
            </a: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ja-JP" altLang="en-US" sz="900" b="1" dirty="0">
              <a:solidFill>
                <a:schemeClr val="tx1"/>
              </a:solidFill>
            </a:endParaRPr>
          </a:p>
        </p:txBody>
      </p:sp>
      <p:sp>
        <p:nvSpPr>
          <p:cNvPr id="11" name="正方形/長方形 10">
            <a:extLst>
              <a:ext uri="{FF2B5EF4-FFF2-40B4-BE49-F238E27FC236}">
                <a16:creationId xmlns:a16="http://schemas.microsoft.com/office/drawing/2014/main" id="{9BC9E6AE-7B46-29E0-BCC4-7C19B4B0AF85}"/>
              </a:ext>
            </a:extLst>
          </p:cNvPr>
          <p:cNvSpPr/>
          <p:nvPr/>
        </p:nvSpPr>
        <p:spPr>
          <a:xfrm>
            <a:off x="3332693" y="1838822"/>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700" dirty="0">
                <a:solidFill>
                  <a:schemeClr val="tx1"/>
                </a:solidFill>
              </a:rPr>
              <a:t>・検診受診率</a:t>
            </a:r>
            <a:endParaRPr lang="en-US" altLang="ja-JP" sz="700" dirty="0">
              <a:solidFill>
                <a:schemeClr val="tx1"/>
              </a:solidFill>
            </a:endParaRPr>
          </a:p>
          <a:p>
            <a:r>
              <a:rPr lang="ja-JP" altLang="en-US" sz="700" dirty="0">
                <a:solidFill>
                  <a:schemeClr val="tx1"/>
                </a:solidFill>
              </a:rPr>
              <a:t>・ｽﾄﾚｽﾁｪｯｸ受験率</a:t>
            </a:r>
            <a:endParaRPr lang="en-US" altLang="ja-JP" sz="700" dirty="0">
              <a:solidFill>
                <a:schemeClr val="tx1"/>
              </a:solidFill>
            </a:endParaRPr>
          </a:p>
          <a:p>
            <a:r>
              <a:rPr lang="ja-JP" altLang="en-US" sz="700" dirty="0">
                <a:solidFill>
                  <a:schemeClr val="tx1"/>
                </a:solidFill>
              </a:rPr>
              <a:t>・喫煙率</a:t>
            </a:r>
            <a:endParaRPr lang="en-US" altLang="ja-JP" sz="700" dirty="0">
              <a:solidFill>
                <a:schemeClr val="tx1"/>
              </a:solidFill>
            </a:endParaRPr>
          </a:p>
          <a:p>
            <a:r>
              <a:rPr lang="ja-JP" altLang="en-US" sz="700" dirty="0">
                <a:solidFill>
                  <a:schemeClr val="tx1"/>
                </a:solidFill>
              </a:rPr>
              <a:t>・運動習慣者比率</a:t>
            </a:r>
          </a:p>
        </p:txBody>
      </p:sp>
      <p:sp>
        <p:nvSpPr>
          <p:cNvPr id="12" name="二等辺三角形 11">
            <a:extLst>
              <a:ext uri="{FF2B5EF4-FFF2-40B4-BE49-F238E27FC236}">
                <a16:creationId xmlns:a16="http://schemas.microsoft.com/office/drawing/2014/main" id="{EDDE84DD-4A23-DC34-6A43-7B8436FA705F}"/>
              </a:ext>
            </a:extLst>
          </p:cNvPr>
          <p:cNvSpPr/>
          <p:nvPr/>
        </p:nvSpPr>
        <p:spPr>
          <a:xfrm rot="5400000">
            <a:off x="4205626" y="1864472"/>
            <a:ext cx="792088" cy="144016"/>
          </a:xfrm>
          <a:prstGeom prst="triangle">
            <a:avLst/>
          </a:prstGeom>
          <a:solidFill>
            <a:schemeClr val="bg1">
              <a:lumMod val="8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a:extLst>
              <a:ext uri="{FF2B5EF4-FFF2-40B4-BE49-F238E27FC236}">
                <a16:creationId xmlns:a16="http://schemas.microsoft.com/office/drawing/2014/main" id="{2C4AA509-9F0A-8E49-F191-C8C1A5FE1337}"/>
              </a:ext>
            </a:extLst>
          </p:cNvPr>
          <p:cNvSpPr/>
          <p:nvPr/>
        </p:nvSpPr>
        <p:spPr>
          <a:xfrm>
            <a:off x="4713783" y="1419622"/>
            <a:ext cx="1152128" cy="1008112"/>
          </a:xfrm>
          <a:prstGeom prst="rect">
            <a:avLst/>
          </a:prstGeom>
          <a:solidFill>
            <a:srgbClr val="DCE6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a:solidFill>
                  <a:schemeClr val="tx1"/>
                </a:solidFill>
              </a:rPr>
              <a:t>施策の実施結果</a:t>
            </a:r>
            <a:endParaRPr lang="en-US" altLang="ja-JP" sz="900" b="1" dirty="0">
              <a:solidFill>
                <a:schemeClr val="tx1"/>
              </a:solidFill>
            </a:endParaRPr>
          </a:p>
          <a:p>
            <a:pPr algn="ctr"/>
            <a:r>
              <a:rPr lang="ja-JP" altLang="en-US" sz="900" b="1" dirty="0">
                <a:solidFill>
                  <a:schemeClr val="tx1"/>
                </a:solidFill>
              </a:rPr>
              <a:t>アウトカム</a:t>
            </a: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ja-JP" altLang="en-US" sz="900" b="1" dirty="0">
              <a:solidFill>
                <a:schemeClr val="tx1"/>
              </a:solidFill>
            </a:endParaRPr>
          </a:p>
        </p:txBody>
      </p:sp>
      <p:sp>
        <p:nvSpPr>
          <p:cNvPr id="14" name="正方形/長方形 13">
            <a:extLst>
              <a:ext uri="{FF2B5EF4-FFF2-40B4-BE49-F238E27FC236}">
                <a16:creationId xmlns:a16="http://schemas.microsoft.com/office/drawing/2014/main" id="{A3C257F6-E4AB-F4FB-0971-8C8B716EE2AD}"/>
              </a:ext>
            </a:extLst>
          </p:cNvPr>
          <p:cNvSpPr/>
          <p:nvPr/>
        </p:nvSpPr>
        <p:spPr>
          <a:xfrm>
            <a:off x="4799856" y="1838822"/>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700" dirty="0">
                <a:solidFill>
                  <a:schemeClr val="tx1"/>
                </a:solidFill>
              </a:rPr>
              <a:t>・適正体重維持者率</a:t>
            </a:r>
            <a:endParaRPr lang="en-US" altLang="ja-JP" sz="700" dirty="0">
              <a:solidFill>
                <a:schemeClr val="tx1"/>
              </a:solidFill>
            </a:endParaRPr>
          </a:p>
          <a:p>
            <a:r>
              <a:rPr lang="ja-JP" altLang="en-US" sz="700" dirty="0">
                <a:solidFill>
                  <a:schemeClr val="tx1"/>
                </a:solidFill>
              </a:rPr>
              <a:t>・血圧リスク者率</a:t>
            </a:r>
            <a:endParaRPr lang="en-US" altLang="ja-JP" sz="700" dirty="0">
              <a:solidFill>
                <a:schemeClr val="tx1"/>
              </a:solidFill>
            </a:endParaRPr>
          </a:p>
          <a:p>
            <a:r>
              <a:rPr lang="ja-JP" altLang="en-US" sz="700" dirty="0">
                <a:solidFill>
                  <a:schemeClr val="tx1"/>
                </a:solidFill>
              </a:rPr>
              <a:t>・糖尿病管理不良者率</a:t>
            </a:r>
            <a:endParaRPr lang="en-US" altLang="ja-JP" sz="700" dirty="0">
              <a:solidFill>
                <a:schemeClr val="tx1"/>
              </a:solidFill>
            </a:endParaRPr>
          </a:p>
          <a:p>
            <a:r>
              <a:rPr lang="ja-JP" altLang="en-US" sz="700" dirty="0">
                <a:solidFill>
                  <a:schemeClr val="tx1"/>
                </a:solidFill>
              </a:rPr>
              <a:t>・高ｽﾄﾚｽ者率</a:t>
            </a:r>
          </a:p>
        </p:txBody>
      </p:sp>
      <p:sp>
        <p:nvSpPr>
          <p:cNvPr id="16" name="二等辺三角形 15">
            <a:extLst>
              <a:ext uri="{FF2B5EF4-FFF2-40B4-BE49-F238E27FC236}">
                <a16:creationId xmlns:a16="http://schemas.microsoft.com/office/drawing/2014/main" id="{69864916-6EA1-B7E4-CB94-C59D51BED63C}"/>
              </a:ext>
            </a:extLst>
          </p:cNvPr>
          <p:cNvSpPr/>
          <p:nvPr/>
        </p:nvSpPr>
        <p:spPr>
          <a:xfrm rot="5400000">
            <a:off x="5663624" y="1863966"/>
            <a:ext cx="792088" cy="144016"/>
          </a:xfrm>
          <a:prstGeom prst="triangle">
            <a:avLst/>
          </a:prstGeom>
          <a:solidFill>
            <a:schemeClr val="bg1">
              <a:lumMod val="8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正方形/長方形 16">
            <a:extLst>
              <a:ext uri="{FF2B5EF4-FFF2-40B4-BE49-F238E27FC236}">
                <a16:creationId xmlns:a16="http://schemas.microsoft.com/office/drawing/2014/main" id="{7EF35002-E801-D86A-0C3C-309393393E2C}"/>
              </a:ext>
            </a:extLst>
          </p:cNvPr>
          <p:cNvSpPr/>
          <p:nvPr/>
        </p:nvSpPr>
        <p:spPr>
          <a:xfrm>
            <a:off x="6153943" y="1424349"/>
            <a:ext cx="1152128" cy="1008112"/>
          </a:xfrm>
          <a:prstGeom prst="rect">
            <a:avLst/>
          </a:prstGeom>
          <a:solidFill>
            <a:srgbClr val="EBF1D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altLang="ja-JP" sz="400" b="1" dirty="0">
              <a:solidFill>
                <a:schemeClr val="tx1"/>
              </a:solidFill>
            </a:endParaRPr>
          </a:p>
          <a:p>
            <a:pPr algn="ctr"/>
            <a:r>
              <a:rPr lang="ja-JP" altLang="en-US" sz="900" b="1" dirty="0">
                <a:solidFill>
                  <a:schemeClr val="tx1"/>
                </a:solidFill>
              </a:rPr>
              <a:t>組織の生産性</a:t>
            </a:r>
            <a:endParaRPr lang="en-US" altLang="ja-JP" sz="600" b="1" dirty="0">
              <a:solidFill>
                <a:schemeClr val="tx1"/>
              </a:solidFill>
            </a:endParaRPr>
          </a:p>
          <a:p>
            <a:pPr algn="ctr"/>
            <a:endParaRPr lang="en-US" altLang="ja-JP" sz="600" b="1" dirty="0">
              <a:solidFill>
                <a:schemeClr val="tx1"/>
              </a:solidFill>
            </a:endParaRPr>
          </a:p>
          <a:p>
            <a:pPr algn="ctr"/>
            <a:endParaRPr lang="en-US" altLang="ja-JP" sz="600" b="1" dirty="0">
              <a:solidFill>
                <a:schemeClr val="tx1"/>
              </a:solidFill>
            </a:endParaRPr>
          </a:p>
          <a:p>
            <a:pPr algn="ctr"/>
            <a:endParaRPr lang="ja-JP" altLang="en-US" sz="900" b="1" dirty="0">
              <a:solidFill>
                <a:schemeClr val="tx1"/>
              </a:solidFill>
            </a:endParaRPr>
          </a:p>
        </p:txBody>
      </p:sp>
      <p:sp>
        <p:nvSpPr>
          <p:cNvPr id="18" name="正方形/長方形 17">
            <a:extLst>
              <a:ext uri="{FF2B5EF4-FFF2-40B4-BE49-F238E27FC236}">
                <a16:creationId xmlns:a16="http://schemas.microsoft.com/office/drawing/2014/main" id="{534EEF92-4374-6C01-4F03-3E5F3EF7B1D8}"/>
              </a:ext>
            </a:extLst>
          </p:cNvPr>
          <p:cNvSpPr/>
          <p:nvPr/>
        </p:nvSpPr>
        <p:spPr>
          <a:xfrm>
            <a:off x="6240016" y="1856785"/>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900" dirty="0">
                <a:solidFill>
                  <a:schemeClr val="tx1"/>
                </a:solidFill>
              </a:rPr>
              <a:t>・ｱﾌﾞｾﾝﾃｨｰｲｽﾞﾑ</a:t>
            </a:r>
            <a:endParaRPr lang="en-US" altLang="ja-JP" sz="900" dirty="0">
              <a:solidFill>
                <a:schemeClr val="tx1"/>
              </a:solidFill>
            </a:endParaRPr>
          </a:p>
          <a:p>
            <a:r>
              <a:rPr lang="ja-JP" altLang="en-US" sz="900" dirty="0">
                <a:solidFill>
                  <a:schemeClr val="tx1"/>
                </a:solidFill>
              </a:rPr>
              <a:t>・ﾌﾟﾚｾﾞﾝﾃｨｰｲｽﾞﾑ</a:t>
            </a:r>
            <a:endParaRPr lang="en-US" altLang="ja-JP" sz="900" dirty="0">
              <a:solidFill>
                <a:schemeClr val="tx1"/>
              </a:solidFill>
            </a:endParaRPr>
          </a:p>
          <a:p>
            <a:r>
              <a:rPr lang="ja-JP" altLang="en-US" sz="900" dirty="0">
                <a:solidFill>
                  <a:schemeClr val="tx1"/>
                </a:solidFill>
              </a:rPr>
              <a:t>・ﾜｰｸｴﾝｹﾞｰｼﾞﾒﾝﾄ</a:t>
            </a:r>
          </a:p>
        </p:txBody>
      </p:sp>
      <p:sp>
        <p:nvSpPr>
          <p:cNvPr id="19" name="二等辺三角形 18">
            <a:extLst>
              <a:ext uri="{FF2B5EF4-FFF2-40B4-BE49-F238E27FC236}">
                <a16:creationId xmlns:a16="http://schemas.microsoft.com/office/drawing/2014/main" id="{4CA3C387-A02C-89D6-C089-FA3EBAECD121}"/>
              </a:ext>
            </a:extLst>
          </p:cNvPr>
          <p:cNvSpPr/>
          <p:nvPr/>
        </p:nvSpPr>
        <p:spPr>
          <a:xfrm rot="5400000">
            <a:off x="7085175" y="1868863"/>
            <a:ext cx="792088" cy="144016"/>
          </a:xfrm>
          <a:prstGeom prst="triangle">
            <a:avLst/>
          </a:prstGeom>
          <a:solidFill>
            <a:schemeClr val="bg1">
              <a:lumMod val="8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正方形/長方形 19">
            <a:extLst>
              <a:ext uri="{FF2B5EF4-FFF2-40B4-BE49-F238E27FC236}">
                <a16:creationId xmlns:a16="http://schemas.microsoft.com/office/drawing/2014/main" id="{9738FDD9-BD03-9944-9353-B45B031EF737}"/>
              </a:ext>
            </a:extLst>
          </p:cNvPr>
          <p:cNvSpPr/>
          <p:nvPr/>
        </p:nvSpPr>
        <p:spPr>
          <a:xfrm>
            <a:off x="7608168" y="1419622"/>
            <a:ext cx="1152128" cy="1008112"/>
          </a:xfrm>
          <a:prstGeom prst="rect">
            <a:avLst/>
          </a:prstGeom>
          <a:solidFill>
            <a:srgbClr val="E6E0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altLang="ja-JP" sz="400" b="1" dirty="0">
              <a:solidFill>
                <a:schemeClr val="tx1"/>
              </a:solidFill>
            </a:endParaRPr>
          </a:p>
          <a:p>
            <a:pPr algn="ctr"/>
            <a:r>
              <a:rPr lang="ja-JP" altLang="en-US" sz="900" b="1" dirty="0">
                <a:solidFill>
                  <a:schemeClr val="tx1"/>
                </a:solidFill>
              </a:rPr>
              <a:t>企業価値</a:t>
            </a:r>
            <a:endParaRPr lang="en-US" altLang="ja-JP" sz="900" b="1" dirty="0">
              <a:solidFill>
                <a:schemeClr val="tx1"/>
              </a:solidFill>
            </a:endParaRPr>
          </a:p>
          <a:p>
            <a:pPr algn="ctr"/>
            <a:endParaRPr lang="en-US" altLang="ja-JP" sz="900" b="1" dirty="0">
              <a:solidFill>
                <a:schemeClr val="tx1"/>
              </a:solidFill>
            </a:endParaRPr>
          </a:p>
          <a:p>
            <a:pPr algn="ctr"/>
            <a:endParaRPr lang="en-US" altLang="ja-JP" sz="900" b="1" dirty="0">
              <a:solidFill>
                <a:schemeClr val="tx1"/>
              </a:solidFill>
            </a:endParaRPr>
          </a:p>
          <a:p>
            <a:pPr algn="ctr"/>
            <a:endParaRPr lang="ja-JP" altLang="en-US" sz="900" b="1" dirty="0">
              <a:solidFill>
                <a:schemeClr val="tx1"/>
              </a:solidFill>
            </a:endParaRPr>
          </a:p>
        </p:txBody>
      </p:sp>
      <p:sp>
        <p:nvSpPr>
          <p:cNvPr id="21" name="正方形/長方形 20">
            <a:extLst>
              <a:ext uri="{FF2B5EF4-FFF2-40B4-BE49-F238E27FC236}">
                <a16:creationId xmlns:a16="http://schemas.microsoft.com/office/drawing/2014/main" id="{58242BC4-E87B-C11F-3E91-C34ED21A810C}"/>
              </a:ext>
            </a:extLst>
          </p:cNvPr>
          <p:cNvSpPr/>
          <p:nvPr/>
        </p:nvSpPr>
        <p:spPr>
          <a:xfrm>
            <a:off x="7680176" y="1856785"/>
            <a:ext cx="1008112" cy="576064"/>
          </a:xfrm>
          <a:prstGeom prst="rect">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lang="ja-JP" altLang="en-US" sz="700" dirty="0">
                <a:solidFill>
                  <a:schemeClr val="tx1"/>
                </a:solidFill>
              </a:rPr>
              <a:t>・医療費の抑制</a:t>
            </a:r>
            <a:endParaRPr lang="en-US" altLang="ja-JP" sz="700" dirty="0">
              <a:solidFill>
                <a:schemeClr val="tx1"/>
              </a:solidFill>
            </a:endParaRPr>
          </a:p>
          <a:p>
            <a:r>
              <a:rPr lang="ja-JP" altLang="en-US" sz="700" dirty="0">
                <a:solidFill>
                  <a:schemeClr val="tx1"/>
                </a:solidFill>
              </a:rPr>
              <a:t>・業績の向上</a:t>
            </a:r>
            <a:endParaRPr lang="en-US" altLang="ja-JP" sz="700" dirty="0">
              <a:solidFill>
                <a:schemeClr val="tx1"/>
              </a:solidFill>
            </a:endParaRPr>
          </a:p>
          <a:p>
            <a:r>
              <a:rPr lang="ja-JP" altLang="en-US" sz="700" dirty="0">
                <a:solidFill>
                  <a:schemeClr val="tx1"/>
                </a:solidFill>
              </a:rPr>
              <a:t>・企業イメージ向上</a:t>
            </a:r>
            <a:endParaRPr lang="en-US" altLang="ja-JP" sz="700" dirty="0">
              <a:solidFill>
                <a:schemeClr val="tx1"/>
              </a:solidFill>
            </a:endParaRPr>
          </a:p>
          <a:p>
            <a:r>
              <a:rPr lang="ja-JP" altLang="en-US" sz="700" dirty="0">
                <a:solidFill>
                  <a:schemeClr val="tx1"/>
                </a:solidFill>
              </a:rPr>
              <a:t>・人材の確保</a:t>
            </a:r>
            <a:endParaRPr lang="en-US" altLang="ja-JP" sz="700" dirty="0">
              <a:solidFill>
                <a:schemeClr val="tx1"/>
              </a:solidFill>
            </a:endParaRPr>
          </a:p>
        </p:txBody>
      </p:sp>
      <p:sp>
        <p:nvSpPr>
          <p:cNvPr id="22" name="右中かっこ 21">
            <a:extLst>
              <a:ext uri="{FF2B5EF4-FFF2-40B4-BE49-F238E27FC236}">
                <a16:creationId xmlns:a16="http://schemas.microsoft.com/office/drawing/2014/main" id="{1AD436D5-5977-5063-1704-A8D5EBBEE2AD}"/>
              </a:ext>
            </a:extLst>
          </p:cNvPr>
          <p:cNvSpPr/>
          <p:nvPr/>
        </p:nvSpPr>
        <p:spPr>
          <a:xfrm rot="16200000" flipH="1">
            <a:off x="5913923" y="-129949"/>
            <a:ext cx="220138" cy="5472608"/>
          </a:xfrm>
          <a:prstGeom prst="rightBrace">
            <a:avLst>
              <a:gd name="adj1" fmla="val 136935"/>
              <a:gd name="adj2" fmla="val 5000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24" name="正方形/長方形 23">
            <a:extLst>
              <a:ext uri="{FF2B5EF4-FFF2-40B4-BE49-F238E27FC236}">
                <a16:creationId xmlns:a16="http://schemas.microsoft.com/office/drawing/2014/main" id="{1D7F5FFF-3EF5-1818-4E46-D01B03D3BDFE}"/>
              </a:ext>
            </a:extLst>
          </p:cNvPr>
          <p:cNvSpPr/>
          <p:nvPr/>
        </p:nvSpPr>
        <p:spPr bwMode="auto">
          <a:xfrm>
            <a:off x="1537369" y="799121"/>
            <a:ext cx="9117259" cy="497973"/>
          </a:xfrm>
          <a:prstGeom prst="rect">
            <a:avLst/>
          </a:prstGeom>
          <a:noFill/>
          <a:ln w="38100" cap="flat" cmpd="sng" algn="ctr">
            <a:noFill/>
            <a:prstDash val="sysDot"/>
            <a:round/>
            <a:headEnd type="none" w="med" len="med"/>
            <a:tailEnd type="none" w="med" len="med"/>
          </a:ln>
          <a:effectLst/>
        </p:spPr>
        <p:txBody>
          <a:bodyPr vert="horz" wrap="square" lIns="144000" tIns="45720" rIns="144000" bIns="45720" numCol="1" rtlCol="0" anchor="ctr" anchorCtr="0" compatLnSpc="1">
            <a:prstTxWarp prst="textNoShape">
              <a:avLst/>
            </a:prstTxWarp>
          </a:bodyPr>
          <a:lstStyle/>
          <a:p>
            <a:pPr fontAlgn="base">
              <a:spcBef>
                <a:spcPct val="0"/>
              </a:spcBef>
              <a:spcAft>
                <a:spcPct val="0"/>
              </a:spcAft>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健康経営のプロセスの</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PDCA</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を回すのがデータヘルス計画。ワコールでは</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2021</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年の実績を元に以下の</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KPI</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を設定。また、</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2024</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年</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3</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月には第</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3</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期データヘルス計画を提出予定なので今期は次期計画の為の再検討を行う。</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926A6F33-3230-E106-76C8-D1C9C0417819}"/>
              </a:ext>
            </a:extLst>
          </p:cNvPr>
          <p:cNvSpPr/>
          <p:nvPr/>
        </p:nvSpPr>
        <p:spPr bwMode="auto">
          <a:xfrm>
            <a:off x="7808765" y="2941650"/>
            <a:ext cx="3816424" cy="332067"/>
          </a:xfrm>
          <a:prstGeom prst="rect">
            <a:avLst/>
          </a:prstGeom>
          <a:noFill/>
          <a:ln w="38100" cap="flat" cmpd="sng" algn="ctr">
            <a:noFill/>
            <a:prstDash val="sysDot"/>
            <a:round/>
            <a:headEnd type="none" w="med" len="med"/>
            <a:tailEnd type="none" w="med" len="med"/>
          </a:ln>
          <a:effectLst/>
        </p:spPr>
        <p:txBody>
          <a:bodyPr vert="horz" wrap="square" lIns="144000" tIns="45720" rIns="144000" bIns="45720" numCol="1" rtlCol="0" anchor="ctr" anchorCtr="0" compatLnSpc="1">
            <a:prstTxWarp prst="textNoShape">
              <a:avLst/>
            </a:prstTxWarp>
          </a:bodyPr>
          <a:lstStyle/>
          <a:p>
            <a:pPr fontAlgn="base">
              <a:spcBef>
                <a:spcPct val="0"/>
              </a:spcBef>
              <a:spcAft>
                <a:spcPct val="0"/>
              </a:spcAft>
            </a:pP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健康経営の各プロセスを定量化して</a:t>
            </a:r>
            <a:r>
              <a:rPr lang="en-US" altLang="ja-JP" sz="1200" dirty="0">
                <a:solidFill>
                  <a:schemeClr val="tx1">
                    <a:lumMod val="65000"/>
                    <a:lumOff val="35000"/>
                  </a:schemeClr>
                </a:solidFill>
                <a:latin typeface="Meiryo UI" panose="020B0604030504040204" pitchFamily="50" charset="-128"/>
                <a:ea typeface="Meiryo UI" panose="020B0604030504040204" pitchFamily="50" charset="-128"/>
              </a:rPr>
              <a:t>PDCA</a:t>
            </a: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を検証する</a:t>
            </a:r>
            <a:endParaRPr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pic>
        <p:nvPicPr>
          <p:cNvPr id="10" name="図 9">
            <a:extLst>
              <a:ext uri="{FF2B5EF4-FFF2-40B4-BE49-F238E27FC236}">
                <a16:creationId xmlns:a16="http://schemas.microsoft.com/office/drawing/2014/main" id="{3550A8F9-ABA3-858B-997D-B9800EC4C6DA}"/>
              </a:ext>
            </a:extLst>
          </p:cNvPr>
          <p:cNvPicPr>
            <a:picLocks noChangeAspect="1"/>
          </p:cNvPicPr>
          <p:nvPr/>
        </p:nvPicPr>
        <p:blipFill>
          <a:blip r:embed="rId3"/>
          <a:stretch>
            <a:fillRect/>
          </a:stretch>
        </p:blipFill>
        <p:spPr>
          <a:xfrm>
            <a:off x="2553958" y="2894544"/>
            <a:ext cx="5126218" cy="3963456"/>
          </a:xfrm>
          <a:prstGeom prst="rect">
            <a:avLst/>
          </a:prstGeom>
        </p:spPr>
      </p:pic>
      <p:sp>
        <p:nvSpPr>
          <p:cNvPr id="5" name="テキスト ボックス 4">
            <a:extLst>
              <a:ext uri="{FF2B5EF4-FFF2-40B4-BE49-F238E27FC236}">
                <a16:creationId xmlns:a16="http://schemas.microsoft.com/office/drawing/2014/main" id="{2AC30909-9749-EAB2-8C18-9D4AA930E23E}"/>
              </a:ext>
            </a:extLst>
          </p:cNvPr>
          <p:cNvSpPr txBox="1"/>
          <p:nvPr/>
        </p:nvSpPr>
        <p:spPr>
          <a:xfrm>
            <a:off x="7895872" y="4805695"/>
            <a:ext cx="4139275" cy="1869743"/>
          </a:xfrm>
          <a:prstGeom prst="rect">
            <a:avLst/>
          </a:prstGeom>
          <a:noFill/>
        </p:spPr>
        <p:txBody>
          <a:bodyPr wrap="none" rtlCol="0">
            <a:spAutoFit/>
          </a:bodyPr>
          <a:lstStyle/>
          <a:p>
            <a:endParaRPr kumimoji="1" lang="en-US" altLang="ja-JP" sz="1050" dirty="0"/>
          </a:p>
          <a:p>
            <a:r>
              <a:rPr lang="ja-JP" altLang="en-US" sz="1050" dirty="0"/>
              <a:t>アブセンティズム：傷病による総休業日数</a:t>
            </a:r>
            <a:endParaRPr lang="en-US" altLang="ja-JP" sz="1050" dirty="0"/>
          </a:p>
          <a:p>
            <a:r>
              <a:rPr kumimoji="1" lang="ja-JP" altLang="en-US" sz="1050" dirty="0"/>
              <a:t>プレゼンティズム：①業務上のパフォーマンスが低下</a:t>
            </a:r>
            <a:endParaRPr kumimoji="1" lang="en-US" altLang="ja-JP" sz="1050" dirty="0"/>
          </a:p>
          <a:p>
            <a:r>
              <a:rPr lang="ja-JP" altLang="en-US" sz="1050" dirty="0"/>
              <a:t>　　　　　　　　　　</a:t>
            </a:r>
            <a:r>
              <a:rPr kumimoji="1" lang="ja-JP" altLang="en-US" sz="1050" dirty="0"/>
              <a:t>している社員の割合</a:t>
            </a:r>
            <a:endParaRPr lang="en-US" altLang="ja-JP" sz="1050" dirty="0"/>
          </a:p>
          <a:p>
            <a:r>
              <a:rPr kumimoji="1" lang="ja-JP" altLang="en-US" sz="1050" dirty="0"/>
              <a:t>　　　　　　　　　②パフォーマンス低下による損失率</a:t>
            </a:r>
            <a:endParaRPr kumimoji="1" lang="en-US" altLang="ja-JP" sz="1050" dirty="0"/>
          </a:p>
          <a:p>
            <a:r>
              <a:rPr lang="ja-JP" altLang="en-US" sz="1050" dirty="0"/>
              <a:t>　　　　　　　　　③女性特有の症状による業務への</a:t>
            </a:r>
            <a:endParaRPr lang="en-US" altLang="ja-JP" sz="1050" dirty="0"/>
          </a:p>
          <a:p>
            <a:r>
              <a:rPr kumimoji="1" lang="ja-JP" altLang="en-US" sz="1050" dirty="0"/>
              <a:t>　　　　　　　　　　支援がある社員の割合</a:t>
            </a:r>
            <a:endParaRPr kumimoji="1" lang="en-US" altLang="ja-JP" sz="1050" dirty="0"/>
          </a:p>
          <a:p>
            <a:endParaRPr kumimoji="1" lang="en-US" altLang="ja-JP" sz="1050" dirty="0"/>
          </a:p>
          <a:p>
            <a:r>
              <a:rPr kumimoji="1" lang="en-US" altLang="ja-JP" sz="1050" dirty="0"/>
              <a:t>【</a:t>
            </a:r>
            <a:r>
              <a:rPr kumimoji="1" lang="ja-JP" altLang="en-US" sz="1050" dirty="0"/>
              <a:t>業務パフォーマンス低下による損失率</a:t>
            </a:r>
            <a:r>
              <a:rPr kumimoji="1" lang="en-US" altLang="ja-JP" sz="1050" dirty="0"/>
              <a:t>】</a:t>
            </a:r>
          </a:p>
          <a:p>
            <a:r>
              <a:rPr kumimoji="1" lang="en-US" altLang="ja-JP" sz="1050" dirty="0"/>
              <a:t>{10×</a:t>
            </a:r>
            <a:r>
              <a:rPr kumimoji="1" lang="ja-JP" altLang="en-US" sz="1050" dirty="0"/>
              <a:t>全社員数</a:t>
            </a:r>
            <a:r>
              <a:rPr kumimoji="1" lang="en-US" altLang="ja-JP" sz="1050" dirty="0"/>
              <a:t>-(10×</a:t>
            </a:r>
            <a:r>
              <a:rPr kumimoji="1" lang="ja-JP" altLang="en-US" sz="1050" dirty="0"/>
              <a:t>該当者数</a:t>
            </a:r>
            <a:r>
              <a:rPr kumimoji="1" lang="en-US" altLang="ja-JP" sz="1050" dirty="0"/>
              <a:t>+9×</a:t>
            </a:r>
            <a:r>
              <a:rPr kumimoji="1" lang="ja-JP" altLang="en-US" sz="1050" dirty="0"/>
              <a:t>該当者数</a:t>
            </a:r>
            <a:r>
              <a:rPr kumimoji="1" lang="en-US" altLang="ja-JP" sz="1050" dirty="0"/>
              <a:t>…)}÷(10×</a:t>
            </a:r>
            <a:r>
              <a:rPr kumimoji="1" lang="ja-JP" altLang="en-US" sz="1050" dirty="0"/>
              <a:t>全社員数</a:t>
            </a:r>
            <a:r>
              <a:rPr kumimoji="1" lang="en-US" altLang="ja-JP" sz="1050" dirty="0"/>
              <a:t>)</a:t>
            </a:r>
          </a:p>
          <a:p>
            <a:r>
              <a:rPr lang="ja-JP" altLang="en-US" sz="1050" dirty="0"/>
              <a:t>　　　　　　　　　</a:t>
            </a:r>
            <a:endParaRPr kumimoji="1" lang="ja-JP" altLang="en-US" sz="1050" dirty="0"/>
          </a:p>
        </p:txBody>
      </p:sp>
      <p:sp>
        <p:nvSpPr>
          <p:cNvPr id="6" name="正方形/長方形 5">
            <a:extLst>
              <a:ext uri="{FF2B5EF4-FFF2-40B4-BE49-F238E27FC236}">
                <a16:creationId xmlns:a16="http://schemas.microsoft.com/office/drawing/2014/main" id="{1BC3109E-9D30-DAA7-B112-DC5B2B9DA5CE}"/>
              </a:ext>
            </a:extLst>
          </p:cNvPr>
          <p:cNvSpPr/>
          <p:nvPr/>
        </p:nvSpPr>
        <p:spPr>
          <a:xfrm>
            <a:off x="7808765" y="4824025"/>
            <a:ext cx="4226382" cy="1658798"/>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85688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709</Words>
  <Application>Microsoft Office PowerPoint</Application>
  <PresentationFormat>ワイド画面</PresentationFormat>
  <Paragraphs>111</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Noto Sans JP</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Wacoal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時弘</dc:creator>
  <cp:lastModifiedBy>山田　時弘</cp:lastModifiedBy>
  <cp:revision>7</cp:revision>
  <cp:lastPrinted>2024-11-01T04:16:58Z</cp:lastPrinted>
  <dcterms:created xsi:type="dcterms:W3CDTF">2023-09-06T07:28:52Z</dcterms:created>
  <dcterms:modified xsi:type="dcterms:W3CDTF">2024-11-08T00:28:19Z</dcterms:modified>
</cp:coreProperties>
</file>